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12" r:id="rId3"/>
    <p:sldMasterId id="2147483725" r:id="rId4"/>
    <p:sldMasterId id="2147483738" r:id="rId5"/>
    <p:sldMasterId id="2147483777" r:id="rId6"/>
    <p:sldMasterId id="2147483816" r:id="rId7"/>
    <p:sldMasterId id="2147483829" r:id="rId8"/>
    <p:sldMasterId id="2147483855" r:id="rId9"/>
    <p:sldMasterId id="2147487556" r:id="rId10"/>
  </p:sldMasterIdLst>
  <p:notesMasterIdLst>
    <p:notesMasterId r:id="rId30"/>
  </p:notesMasterIdLst>
  <p:sldIdLst>
    <p:sldId id="294" r:id="rId11"/>
    <p:sldId id="257" r:id="rId12"/>
    <p:sldId id="258" r:id="rId13"/>
    <p:sldId id="286" r:id="rId14"/>
    <p:sldId id="287" r:id="rId15"/>
    <p:sldId id="290" r:id="rId16"/>
    <p:sldId id="288" r:id="rId17"/>
    <p:sldId id="260" r:id="rId18"/>
    <p:sldId id="270" r:id="rId19"/>
    <p:sldId id="273" r:id="rId20"/>
    <p:sldId id="289" r:id="rId21"/>
    <p:sldId id="274" r:id="rId22"/>
    <p:sldId id="292" r:id="rId23"/>
    <p:sldId id="293" r:id="rId24"/>
    <p:sldId id="261" r:id="rId25"/>
    <p:sldId id="262" r:id="rId26"/>
    <p:sldId id="283" r:id="rId27"/>
    <p:sldId id="284" r:id="rId28"/>
    <p:sldId id="291" r:id="rId29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6A8EB"/>
    <a:srgbClr val="FF9999"/>
    <a:srgbClr val="99FFCC"/>
    <a:srgbClr val="CCCC00"/>
    <a:srgbClr val="FFCCCC"/>
    <a:srgbClr val="99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94" autoAdjust="0"/>
    <p:restoredTop sz="86656" autoAdjust="0"/>
  </p:normalViewPr>
  <p:slideViewPr>
    <p:cSldViewPr>
      <p:cViewPr varScale="1">
        <p:scale>
          <a:sx n="94" d="100"/>
          <a:sy n="94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3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794079794079834E-2"/>
          <c:y val="0.1335311572700297"/>
          <c:w val="0.90347490347490345"/>
          <c:h val="0.747774480712166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FF"/>
            </a:solidFill>
            <a:ln w="15086">
              <a:solidFill>
                <a:srgbClr val="0000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-0.20185422134733172"/>
                  <c:y val="0.80813864616678266"/>
                </c:manualLayout>
              </c:layout>
              <c:numFmt formatCode="\О\с\н\о\в\н\о\й" sourceLinked="0"/>
              <c:spPr>
                <a:noFill/>
                <a:ln w="25499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E7-4822-8FE3-DEE035E17ADF}"/>
                </c:ext>
              </c:extLst>
            </c:dLbl>
            <c:dLbl>
              <c:idx val="1"/>
              <c:layout>
                <c:manualLayout>
                  <c:x val="-1.6261952686657439E-2"/>
                  <c:y val="7.2701227465040541E-2"/>
                </c:manualLayout>
              </c:layout>
              <c:tx>
                <c:rich>
                  <a:bodyPr/>
                  <a:lstStyle/>
                  <a:p>
                    <a:pPr>
                      <a:defRPr sz="1185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5584,9</a:t>
                    </a:r>
                  </a:p>
                </c:rich>
              </c:tx>
              <c:numFmt formatCode="\О\с\н\о\в\н\о\й" sourceLinked="0"/>
              <c:spPr>
                <a:noFill/>
                <a:ln w="25499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E7-4822-8FE3-DEE035E17ADF}"/>
                </c:ext>
              </c:extLst>
            </c:dLbl>
            <c:dLbl>
              <c:idx val="2"/>
              <c:layout>
                <c:manualLayout>
                  <c:x val="-9.3063472509154338E-3"/>
                  <c:y val="7.6300749647443045E-2"/>
                </c:manualLayout>
              </c:layout>
              <c:tx>
                <c:rich>
                  <a:bodyPr/>
                  <a:lstStyle/>
                  <a:p>
                    <a:pPr>
                      <a:defRPr sz="1185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5153,8</a:t>
                    </a:r>
                  </a:p>
                </c:rich>
              </c:tx>
              <c:numFmt formatCode="\О\с\н\о\в\н\о\й" sourceLinked="0"/>
              <c:spPr>
                <a:noFill/>
                <a:ln w="25499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EE7-4822-8FE3-DEE035E17ADF}"/>
                </c:ext>
              </c:extLst>
            </c:dLbl>
            <c:dLbl>
              <c:idx val="3"/>
              <c:layout>
                <c:manualLayout>
                  <c:x val="3.1580773159267536E-2"/>
                  <c:y val="-1.7017571539778446E-2"/>
                </c:manualLayout>
              </c:layout>
              <c:tx>
                <c:rich>
                  <a:bodyPr/>
                  <a:lstStyle/>
                  <a:p>
                    <a:pPr>
                      <a:defRPr sz="1185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5783,7</a:t>
                    </a:r>
                  </a:p>
                </c:rich>
              </c:tx>
              <c:numFmt formatCode="\О\с\н\о\в\н\о\й" sourceLinked="0"/>
              <c:spPr>
                <a:noFill/>
                <a:ln w="25499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E7-4822-8FE3-DEE035E17ADF}"/>
                </c:ext>
              </c:extLst>
            </c:dLbl>
            <c:dLbl>
              <c:idx val="4"/>
              <c:layout>
                <c:manualLayout>
                  <c:x val="0.16538836520012701"/>
                  <c:y val="-0.10284058231986483"/>
                </c:manualLayout>
              </c:layout>
              <c:numFmt formatCode="\О\с\н\о\в\н\о\й" sourceLinked="0"/>
              <c:spPr>
                <a:noFill/>
                <a:ln w="25499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E7-4822-8FE3-DEE035E17ADF}"/>
                </c:ext>
              </c:extLst>
            </c:dLbl>
            <c:numFmt formatCode="\О\с\н\о\в\н\о\й" sourceLinked="0"/>
            <c:spPr>
              <a:noFill/>
              <a:ln w="254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1">
                  <c:v>5584.9</c:v>
                </c:pt>
                <c:pt idx="2" formatCode="0.0">
                  <c:v>5153.8</c:v>
                </c:pt>
                <c:pt idx="3">
                  <c:v>5153.8</c:v>
                </c:pt>
              </c:numCache>
            </c:numRef>
          </c:val>
          <c:shape val="cylinder"/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5086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EE7-4822-8FE3-DEE035E17ADF}"/>
            </c:ext>
          </c:extLst>
        </c:ser>
        <c:dLbls/>
        <c:gapDepth val="0"/>
        <c:shape val="box"/>
        <c:axId val="94390912"/>
        <c:axId val="94417280"/>
        <c:axId val="0"/>
      </c:bar3DChart>
      <c:catAx>
        <c:axId val="94390912"/>
        <c:scaling>
          <c:orientation val="minMax"/>
        </c:scaling>
        <c:axPos val="b"/>
        <c:numFmt formatCode="General" sourceLinked="1"/>
        <c:tickLblPos val="low"/>
        <c:spPr>
          <a:ln w="37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4417280"/>
        <c:crosses val="autoZero"/>
        <c:auto val="1"/>
        <c:lblAlgn val="ctr"/>
        <c:lblOffset val="100"/>
        <c:tickLblSkip val="1"/>
        <c:tickMarkSkip val="1"/>
      </c:catAx>
      <c:valAx>
        <c:axId val="94417280"/>
        <c:scaling>
          <c:orientation val="minMax"/>
          <c:max val="20000"/>
        </c:scaling>
        <c:axPos val="l"/>
        <c:majorGridlines>
          <c:spPr>
            <a:ln w="3772">
              <a:solidFill>
                <a:srgbClr val="000000"/>
              </a:solidFill>
              <a:prstDash val="sysDash"/>
            </a:ln>
          </c:spPr>
        </c:majorGridlines>
        <c:numFmt formatCode="#,##0" sourceLinked="0"/>
        <c:tickLblPos val="nextTo"/>
        <c:spPr>
          <a:ln w="37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4390912"/>
        <c:crosses val="autoZero"/>
        <c:crossBetween val="between"/>
        <c:majorUnit val="10000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43537423272490033"/>
          <c:y val="6.7872924660398997E-3"/>
          <c:w val="0.15306128923166248"/>
          <c:h val="8.3710425342328754E-2"/>
        </c:manualLayout>
      </c:layout>
      <c:spPr>
        <a:noFill/>
        <a:ln w="3772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349493354424381E-2"/>
          <c:y val="0.14423703727233095"/>
          <c:w val="0.88956564969917107"/>
          <c:h val="0.73000982474964471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FFFF"/>
            </a:solidFill>
            <a:ln w="12754">
              <a:solidFill>
                <a:srgbClr val="0000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0.80967288146344962"/>
                  <c:y val="-9.6548974487600164E-2"/>
                </c:manualLayout>
              </c:layout>
              <c:numFmt formatCode="\О\с\н\о\в\н\о\й" sourceLinked="0"/>
              <c:spPr>
                <a:noFill/>
                <a:ln w="2552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5-40F7-8B29-2CD8A1E17E0E}"/>
                </c:ext>
              </c:extLst>
            </c:dLbl>
            <c:dLbl>
              <c:idx val="1"/>
              <c:layout>
                <c:manualLayout>
                  <c:x val="3.1047208930221851E-2"/>
                  <c:y val="-1.7596448585951122E-2"/>
                </c:manualLayout>
              </c:layout>
              <c:tx>
                <c:rich>
                  <a:bodyPr/>
                  <a:lstStyle/>
                  <a:p>
                    <a:pPr>
                      <a:defRPr sz="118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554,4</a:t>
                    </a:r>
                  </a:p>
                </c:rich>
              </c:tx>
              <c:numFmt formatCode="\О\с\н\о\в\н\о\й" sourceLinked="0"/>
              <c:spPr>
                <a:noFill/>
                <a:ln w="25528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75-40F7-8B29-2CD8A1E17E0E}"/>
                </c:ext>
              </c:extLst>
            </c:dLbl>
            <c:dLbl>
              <c:idx val="2"/>
              <c:layout>
                <c:manualLayout>
                  <c:x val="3.679123270479101E-2"/>
                  <c:y val="-1.0380216346204448E-2"/>
                </c:manualLayout>
              </c:layout>
              <c:tx>
                <c:rich>
                  <a:bodyPr/>
                  <a:lstStyle/>
                  <a:p>
                    <a:pPr>
                      <a:defRPr sz="118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775,6</a:t>
                    </a:r>
                  </a:p>
                </c:rich>
              </c:tx>
              <c:numFmt formatCode="\О\с\н\о\в\н\о\й" sourceLinked="0"/>
              <c:spPr>
                <a:noFill/>
                <a:ln w="25528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C75-40F7-8B29-2CD8A1E17E0E}"/>
                </c:ext>
              </c:extLst>
            </c:dLbl>
            <c:dLbl>
              <c:idx val="3"/>
              <c:layout>
                <c:manualLayout>
                  <c:x val="3.485492648758521E-2"/>
                  <c:y val="-6.1327028717914804E-3"/>
                </c:manualLayout>
              </c:layout>
              <c:tx>
                <c:rich>
                  <a:bodyPr/>
                  <a:lstStyle/>
                  <a:p>
                    <a:pPr>
                      <a:defRPr sz="118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1084,1</a:t>
                    </a:r>
                  </a:p>
                </c:rich>
              </c:tx>
              <c:numFmt formatCode="\О\с\н\о\в\н\о\й" sourceLinked="0"/>
              <c:spPr>
                <a:noFill/>
                <a:ln w="25528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75-40F7-8B29-2CD8A1E17E0E}"/>
                </c:ext>
              </c:extLst>
            </c:dLbl>
            <c:dLbl>
              <c:idx val="4"/>
              <c:layout>
                <c:manualLayout>
                  <c:x val="0.26122056669283888"/>
                  <c:y val="-9.6548974487600164E-2"/>
                </c:manualLayout>
              </c:layout>
              <c:numFmt formatCode="\О\с\н\о\в\н\о\й" sourceLinked="0"/>
              <c:spPr>
                <a:noFill/>
                <a:ln w="2552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5-40F7-8B29-2CD8A1E17E0E}"/>
                </c:ext>
              </c:extLst>
            </c:dLbl>
            <c:numFmt formatCode="\О\с\н\о\в\н\о\й" sourceLinked="0"/>
            <c:spPr>
              <a:noFill/>
              <a:ln w="25528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1">
                  <c:v>554.4</c:v>
                </c:pt>
                <c:pt idx="2">
                  <c:v>775.6</c:v>
                </c:pt>
                <c:pt idx="3">
                  <c:v>1084.0999999999999</c:v>
                </c:pt>
              </c:numCache>
            </c:numRef>
          </c:val>
          <c:shape val="cylinder"/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54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AC75-40F7-8B29-2CD8A1E17E0E}"/>
            </c:ext>
          </c:extLst>
        </c:ser>
        <c:dLbls/>
        <c:gapWidth val="130"/>
        <c:gapDepth val="0"/>
        <c:shape val="box"/>
        <c:axId val="124520320"/>
        <c:axId val="124521856"/>
        <c:axId val="0"/>
      </c:bar3DChart>
      <c:catAx>
        <c:axId val="124520320"/>
        <c:scaling>
          <c:orientation val="minMax"/>
        </c:scaling>
        <c:axPos val="b"/>
        <c:numFmt formatCode="General" sourceLinked="1"/>
        <c:tickLblPos val="low"/>
        <c:spPr>
          <a:ln w="31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4521856"/>
        <c:crosses val="autoZero"/>
        <c:auto val="1"/>
        <c:lblAlgn val="ctr"/>
        <c:lblOffset val="100"/>
        <c:tickLblSkip val="1"/>
        <c:tickMarkSkip val="1"/>
      </c:catAx>
      <c:valAx>
        <c:axId val="124521856"/>
        <c:scaling>
          <c:orientation val="minMax"/>
        </c:scaling>
        <c:axPos val="l"/>
        <c:majorGridlines>
          <c:spPr>
            <a:ln w="3189">
              <a:solidFill>
                <a:srgbClr val="000000"/>
              </a:solidFill>
              <a:prstDash val="sysDash"/>
            </a:ln>
          </c:spPr>
        </c:majorGridlines>
        <c:numFmt formatCode="#,##0" sourceLinked="0"/>
        <c:tickLblPos val="nextTo"/>
        <c:spPr>
          <a:ln w="31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452032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8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3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1205,0 тыс. рублей</a:t>
            </a:r>
          </a:p>
        </c:rich>
      </c:tx>
      <c:layout>
        <c:manualLayout>
          <c:xMode val="edge"/>
          <c:yMode val="edge"/>
          <c:x val="0.42002301495972388"/>
          <c:y val="2.0000000000000004E-2"/>
        </c:manualLayout>
      </c:layout>
      <c:spPr>
        <a:noFill/>
        <a:ln w="24364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6335877862595434E-3"/>
          <c:y val="0.15118397085610208"/>
          <c:w val="0.60632497273718677"/>
          <c:h val="0.630236794171220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1205,0 тыс.руб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C36-49B0-9DF9-BA21CE8E8FC3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36-49B0-9DF9-BA21CE8E8FC3}"/>
              </c:ext>
            </c:extLst>
          </c:dPt>
          <c:dPt>
            <c:idx val="2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C36-49B0-9DF9-BA21CE8E8FC3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36-49B0-9DF9-BA21CE8E8FC3}"/>
              </c:ext>
            </c:extLst>
          </c:dPt>
          <c:dPt>
            <c:idx val="4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36-49B0-9DF9-BA21CE8E8FC3}"/>
              </c:ext>
            </c:extLst>
          </c:dPt>
          <c:dPt>
            <c:idx val="5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36-49B0-9DF9-BA21CE8E8FC3}"/>
              </c:ext>
            </c:extLst>
          </c:dPt>
          <c:dLbls>
            <c:dLbl>
              <c:idx val="0"/>
              <c:layout>
                <c:manualLayout>
                  <c:x val="3.7413396192068084E-3"/>
                  <c:y val="-2.8917514347994548E-2"/>
                </c:manualLayout>
              </c:layout>
              <c:tx>
                <c:rich>
                  <a:bodyPr/>
                  <a:lstStyle/>
                  <a:p>
                    <a:pPr>
                      <a:defRPr sz="1087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115,6</a:t>
                    </a:r>
                  </a:p>
                </c:rich>
              </c:tx>
              <c:spPr>
                <a:noFill/>
                <a:ln w="24364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C36-49B0-9DF9-BA21CE8E8FC3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36-49B0-9DF9-BA21CE8E8FC3}"/>
                </c:ext>
              </c:extLst>
            </c:dLbl>
            <c:dLbl>
              <c:idx val="2"/>
              <c:layout>
                <c:manualLayout>
                  <c:x val="-3.9714960629921234E-2"/>
                  <c:y val="2.0966053714584768E-2"/>
                </c:manualLayout>
              </c:layout>
              <c:tx>
                <c:rich>
                  <a:bodyPr/>
                  <a:lstStyle/>
                  <a:p>
                    <a:pPr>
                      <a:defRPr sz="1087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57.8</a:t>
                    </a:r>
                  </a:p>
                </c:rich>
              </c:tx>
              <c:spPr>
                <a:noFill/>
                <a:ln w="24364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36-49B0-9DF9-BA21CE8E8FC3}"/>
                </c:ext>
              </c:extLst>
            </c:dLbl>
            <c:dLbl>
              <c:idx val="3"/>
              <c:layout>
                <c:manualLayout>
                  <c:x val="-1.2208892491231808E-2"/>
                  <c:y val="3.4320742389277396E-2"/>
                </c:manualLayout>
              </c:layout>
              <c:tx>
                <c:rich>
                  <a:bodyPr/>
                  <a:lstStyle/>
                  <a:p>
                    <a:pPr>
                      <a:defRPr sz="1087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923,4</a:t>
                    </a:r>
                  </a:p>
                </c:rich>
              </c:tx>
              <c:spPr>
                <a:noFill/>
                <a:ln w="24364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C36-49B0-9DF9-BA21CE8E8FC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36-49B0-9DF9-BA21CE8E8FC3}"/>
                </c:ext>
              </c:extLst>
            </c:dLbl>
            <c:dLbl>
              <c:idx val="5"/>
              <c:layout>
                <c:manualLayout>
                  <c:x val="1.7853543307086613E-2"/>
                  <c:y val="-1.0976758569831341E-2"/>
                </c:manualLayout>
              </c:layout>
              <c:tx>
                <c:rich>
                  <a:bodyPr/>
                  <a:lstStyle/>
                  <a:p>
                    <a:pPr>
                      <a:defRPr sz="1087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107,8</a:t>
                    </a:r>
                  </a:p>
                </c:rich>
              </c:tx>
              <c:spPr>
                <a:noFill/>
                <a:ln w="24364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C36-49B0-9DF9-BA21CE8E8FC3}"/>
                </c:ext>
              </c:extLst>
            </c:dLbl>
            <c:dLbl>
              <c:idx val="6"/>
              <c:layout>
                <c:manualLayout>
                  <c:x val="5.6823393620985117E-2"/>
                  <c:y val="-6.845000253732640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36-49B0-9DF9-BA21CE8E8FC3}"/>
                </c:ext>
              </c:extLst>
            </c:dLbl>
            <c:dLbl>
              <c:idx val="7"/>
              <c:layout>
                <c:manualLayout>
                  <c:x val="9.4991233514899798E-2"/>
                  <c:y val="-6.509565720060130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36-49B0-9DF9-BA21CE8E8FC3}"/>
                </c:ext>
              </c:extLst>
            </c:dLbl>
            <c:dLbl>
              <c:idx val="8"/>
              <c:layout>
                <c:manualLayout>
                  <c:x val="0.1013611894286868"/>
                  <c:y val="-2.656690929389519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36-49B0-9DF9-BA21CE8E8FC3}"/>
                </c:ext>
              </c:extLst>
            </c:dLbl>
            <c:numFmt formatCode="\О\с\н\о\в\н\о\й" sourceLinked="0"/>
            <c:spPr>
              <a:noFill/>
              <a:ln w="24364">
                <a:noFill/>
              </a:ln>
            </c:spPr>
            <c:txPr>
              <a:bodyPr/>
              <a:lstStyle/>
              <a:p>
                <a:pPr>
                  <a:defRPr sz="108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 - 115,6</c:v>
                </c:pt>
                <c:pt idx="2">
                  <c:v>Налог на совокупный доход - 57,8</c:v>
                </c:pt>
                <c:pt idx="3">
                  <c:v>Налоги на имущество - 923,4</c:v>
                </c:pt>
                <c:pt idx="5">
                  <c:v>Иные неналоговые доходы - 107,8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9.6000000000000002E-2</c:v>
                </c:pt>
                <c:pt idx="2" formatCode="0%">
                  <c:v>0.05</c:v>
                </c:pt>
                <c:pt idx="3" formatCode="0%">
                  <c:v>0.77000000000000013</c:v>
                </c:pt>
                <c:pt idx="5" formatCode="0%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C36-49B0-9DF9-BA21CE8E8FC3}"/>
            </c:ext>
          </c:extLst>
        </c:ser>
        <c:dLbls/>
      </c:pie3D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2813527480526388"/>
          <c:y val="8.0145679464485531E-2"/>
          <c:w val="0.3609596211290621"/>
          <c:h val="0.89253189281572354"/>
        </c:manualLayout>
      </c:layout>
      <c:spPr>
        <a:ln w="0"/>
      </c:spPr>
      <c:txPr>
        <a:bodyPr/>
        <a:lstStyle/>
        <a:p>
          <a:pPr>
            <a:defRPr sz="1087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9119698470813039E-2"/>
                  <c:y val="-7.9725109496474197E-2"/>
                </c:manualLayout>
              </c:layout>
              <c:spPr>
                <a:noFill/>
                <a:ln w="2553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E2-49EC-928B-61F478A3B68A}"/>
                </c:ext>
              </c:extLst>
            </c:dLbl>
            <c:dLbl>
              <c:idx val="1"/>
              <c:layout>
                <c:manualLayout>
                  <c:x val="3.3459472323922886E-2"/>
                  <c:y val="-8.7697620446121644E-2"/>
                </c:manualLayout>
              </c:layout>
              <c:spPr>
                <a:noFill/>
                <a:ln w="2553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E2-49EC-928B-61F478A3B68A}"/>
                </c:ext>
              </c:extLst>
            </c:dLbl>
            <c:dLbl>
              <c:idx val="2"/>
              <c:layout>
                <c:manualLayout>
                  <c:x val="3.8239396941626091E-2"/>
                  <c:y val="-9.301262774588654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115,6</a:t>
                    </a:r>
                  </a:p>
                </c:rich>
              </c:tx>
              <c:spPr>
                <a:noFill/>
                <a:ln w="25534">
                  <a:noFill/>
                </a:ln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E2-49EC-928B-61F478A3B68A}"/>
                </c:ext>
              </c:extLst>
            </c:dLbl>
            <c:spPr>
              <a:noFill/>
              <a:ln w="25534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91.2</c:v>
                </c:pt>
                <c:pt idx="1">
                  <c:v>99.9</c:v>
                </c:pt>
                <c:pt idx="2">
                  <c:v>115.6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E2-49EC-928B-61F478A3B68A}"/>
            </c:ext>
          </c:extLst>
        </c:ser>
        <c:dLbls/>
        <c:gapWidth val="75"/>
        <c:shape val="box"/>
        <c:axId val="108051840"/>
        <c:axId val="108074112"/>
        <c:axId val="0"/>
      </c:bar3DChart>
      <c:catAx>
        <c:axId val="108051840"/>
        <c:scaling>
          <c:orientation val="minMax"/>
        </c:scaling>
        <c:axPos val="b"/>
        <c:numFmt formatCode="General" sourceLinked="1"/>
        <c:majorTickMark val="none"/>
        <c:tickLblPos val="nextTo"/>
        <c:crossAx val="108074112"/>
        <c:crosses val="autoZero"/>
        <c:auto val="1"/>
        <c:lblAlgn val="ctr"/>
        <c:lblOffset val="100"/>
      </c:catAx>
      <c:valAx>
        <c:axId val="108074112"/>
        <c:scaling>
          <c:orientation val="minMax"/>
        </c:scaling>
        <c:axPos val="l"/>
        <c:numFmt formatCode="General" sourceLinked="1"/>
        <c:majorTickMark val="none"/>
        <c:tickLblPos val="nextTo"/>
        <c:crossAx val="10805184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8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8.0817015481708387E-3"/>
                  <c:y val="-6.1381923328282982E-2"/>
                </c:manualLayout>
              </c:layout>
              <c:spPr>
                <a:noFill/>
                <a:ln w="255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4-4800-BA80-EB6053089417}"/>
                </c:ext>
              </c:extLst>
            </c:dLbl>
            <c:dLbl>
              <c:idx val="1"/>
              <c:layout>
                <c:manualLayout>
                  <c:x val="1.0102126935213559E-2"/>
                  <c:y val="-7.7394598979139473E-2"/>
                </c:manualLayout>
              </c:layout>
              <c:spPr>
                <a:noFill/>
                <a:ln w="255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4-4800-BA80-EB6053089417}"/>
                </c:ext>
              </c:extLst>
            </c:dLbl>
            <c:dLbl>
              <c:idx val="2"/>
              <c:layout>
                <c:manualLayout>
                  <c:x val="2.222467925746981E-2"/>
                  <c:y val="-8.2732157529424852E-2"/>
                </c:manualLayout>
              </c:layout>
              <c:spPr>
                <a:noFill/>
                <a:ln w="255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04-4800-BA80-EB6053089417}"/>
                </c:ext>
              </c:extLst>
            </c:dLbl>
            <c:spPr>
              <a:noFill/>
              <a:ln w="25516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86.3</c:v>
                </c:pt>
                <c:pt idx="1">
                  <c:v>23.6</c:v>
                </c:pt>
                <c:pt idx="2">
                  <c:v>57.8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0704-4800-BA80-EB6053089417}"/>
            </c:ext>
          </c:extLst>
        </c:ser>
        <c:dLbls/>
        <c:gapWidth val="75"/>
        <c:shape val="box"/>
        <c:axId val="108124800"/>
        <c:axId val="108138880"/>
        <c:axId val="0"/>
      </c:bar3DChart>
      <c:catAx>
        <c:axId val="108124800"/>
        <c:scaling>
          <c:orientation val="minMax"/>
        </c:scaling>
        <c:axPos val="b"/>
        <c:numFmt formatCode="General" sourceLinked="1"/>
        <c:majorTickMark val="none"/>
        <c:tickLblPos val="nextTo"/>
        <c:crossAx val="108138880"/>
        <c:crosses val="autoZero"/>
        <c:auto val="1"/>
        <c:lblAlgn val="ctr"/>
        <c:lblOffset val="100"/>
      </c:catAx>
      <c:valAx>
        <c:axId val="108138880"/>
        <c:scaling>
          <c:orientation val="minMax"/>
        </c:scaling>
        <c:axPos val="l"/>
        <c:numFmt formatCode="General" sourceLinked="1"/>
        <c:majorTickMark val="none"/>
        <c:tickLblPos val="nextTo"/>
        <c:crossAx val="10812480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12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autoTitleDeleted val="1"/>
    <c:view3D>
      <c:rotX val="20"/>
      <c:depthPercent val="8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6441205214486557E-2"/>
                  <c:y val="-3.9504544577923496E-2"/>
                </c:manualLayout>
              </c:layout>
              <c:spPr>
                <a:noFill/>
                <a:ln w="2552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85-4ACA-A039-7FCAED36458B}"/>
                </c:ext>
              </c:extLst>
            </c:dLbl>
            <c:dLbl>
              <c:idx val="1"/>
              <c:layout>
                <c:manualLayout>
                  <c:x val="2.5409135331479215E-2"/>
                  <c:y val="-4.7405453493508193E-2"/>
                </c:manualLayout>
              </c:layout>
              <c:spPr>
                <a:noFill/>
                <a:ln w="2552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85-4ACA-A039-7FCAED36458B}"/>
                </c:ext>
              </c:extLst>
            </c:dLbl>
            <c:dLbl>
              <c:idx val="2"/>
              <c:layout>
                <c:manualLayout>
                  <c:x val="1.1957240155990196E-2"/>
                  <c:y val="-8.6909998071431724E-2"/>
                </c:manualLayout>
              </c:layout>
              <c:spPr>
                <a:noFill/>
                <a:ln w="2552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85-4ACA-A039-7FCAED36458B}"/>
                </c:ext>
              </c:extLst>
            </c:dLbl>
            <c:spPr>
              <a:noFill/>
              <a:ln w="25521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1149.0999999999999</c:v>
                </c:pt>
                <c:pt idx="1">
                  <c:v>999.3</c:v>
                </c:pt>
                <c:pt idx="2">
                  <c:v>909.8</c:v>
                </c:pt>
              </c:numCache>
            </c:numRef>
          </c:val>
          <c:shape val="coneToMax"/>
          <c:extLst xmlns:c16r2="http://schemas.microsoft.com/office/drawing/2015/06/chart">
            <c:ext xmlns:c16="http://schemas.microsoft.com/office/drawing/2014/chart" uri="{C3380CC4-5D6E-409C-BE32-E72D297353CC}">
              <c16:uniqueId val="{00000003-CD85-4ACA-A039-7FCAED36458B}"/>
            </c:ext>
          </c:extLst>
        </c:ser>
        <c:dLbls/>
        <c:gapWidth val="75"/>
        <c:shape val="box"/>
        <c:axId val="82216448"/>
        <c:axId val="82217984"/>
        <c:axId val="0"/>
      </c:bar3DChart>
      <c:catAx>
        <c:axId val="82216448"/>
        <c:scaling>
          <c:orientation val="minMax"/>
        </c:scaling>
        <c:axPos val="b"/>
        <c:numFmt formatCode="General" sourceLinked="1"/>
        <c:majorTickMark val="none"/>
        <c:tickLblPos val="nextTo"/>
        <c:crossAx val="82217984"/>
        <c:crosses val="autoZero"/>
        <c:auto val="1"/>
        <c:lblAlgn val="ctr"/>
        <c:lblOffset val="100"/>
      </c:catAx>
      <c:valAx>
        <c:axId val="82217984"/>
        <c:scaling>
          <c:orientation val="minMax"/>
        </c:scaling>
        <c:axPos val="l"/>
        <c:numFmt formatCode="General" sourceLinked="1"/>
        <c:majorTickMark val="none"/>
        <c:tickLblPos val="nextTo"/>
        <c:crossAx val="8221644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37"/>
      <c:depthPercent val="100"/>
      <c:rAngAx val="1"/>
    </c:view3D>
    <c:plotArea>
      <c:layout>
        <c:manualLayout>
          <c:layoutTarget val="inner"/>
          <c:xMode val="edge"/>
          <c:yMode val="edge"/>
          <c:x val="8.6677367576244169E-2"/>
          <c:y val="0.13653136531365315"/>
          <c:w val="0.8972712680577849"/>
          <c:h val="0.7343173431734317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0.19965821626340627"/>
                  <c:y val="0.81286286859907853"/>
                </c:manualLayout>
              </c:layout>
              <c:numFmt formatCode="\О\с\н\о\в\н\о\й" sourceLinked="0"/>
              <c:spPr>
                <a:noFill/>
                <a:ln w="2552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16-42EA-8B0B-98B848D3C79D}"/>
                </c:ext>
              </c:extLst>
            </c:dLbl>
            <c:dLbl>
              <c:idx val="1"/>
              <c:layout>
                <c:manualLayout>
                  <c:x val="8.4324891853716534E-3"/>
                  <c:y val="-4.7002563688209702E-2"/>
                </c:manualLayout>
              </c:layout>
              <c:tx>
                <c:rich>
                  <a:bodyPr/>
                  <a:lstStyle/>
                  <a:p>
                    <a:pPr>
                      <a:defRPr sz="1808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4199,0</a:t>
                    </a:r>
                  </a:p>
                </c:rich>
              </c:tx>
              <c:numFmt formatCode="\О\с\н\о\в\н\о\й" sourceLinked="0"/>
              <c:spPr>
                <a:noFill/>
                <a:ln w="25524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16-42EA-8B0B-98B848D3C79D}"/>
                </c:ext>
              </c:extLst>
            </c:dLbl>
            <c:dLbl>
              <c:idx val="2"/>
              <c:layout>
                <c:manualLayout>
                  <c:x val="9.2078852129246127E-3"/>
                  <c:y val="-4.2295805516558767E-2"/>
                </c:manualLayout>
              </c:layout>
              <c:tx>
                <c:rich>
                  <a:bodyPr/>
                  <a:lstStyle/>
                  <a:p>
                    <a:pPr>
                      <a:defRPr sz="1808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3964,3</a:t>
                    </a:r>
                  </a:p>
                </c:rich>
              </c:tx>
              <c:numFmt formatCode="\О\с\н\о\в\н\о\й" sourceLinked="0"/>
              <c:spPr>
                <a:noFill/>
                <a:ln w="25524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16-42EA-8B0B-98B848D3C79D}"/>
                </c:ext>
              </c:extLst>
            </c:dLbl>
            <c:dLbl>
              <c:idx val="3"/>
              <c:layout>
                <c:manualLayout>
                  <c:x val="1.132863237058054E-2"/>
                  <c:y val="-6.0398381661296914E-2"/>
                </c:manualLayout>
              </c:layout>
              <c:tx>
                <c:rich>
                  <a:bodyPr/>
                  <a:lstStyle/>
                  <a:p>
                    <a:pPr>
                      <a:defRPr sz="1808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4578,7</a:t>
                    </a:r>
                  </a:p>
                </c:rich>
              </c:tx>
              <c:numFmt formatCode="\О\с\н\о\в\н\о\й" sourceLinked="0"/>
              <c:spPr>
                <a:noFill/>
                <a:ln w="25524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16-42EA-8B0B-98B848D3C79D}"/>
                </c:ext>
              </c:extLst>
            </c:dLbl>
            <c:dLbl>
              <c:idx val="4"/>
              <c:layout>
                <c:manualLayout>
                  <c:x val="0.16020813557739147"/>
                  <c:y val="-0.10226628269243516"/>
                </c:manualLayout>
              </c:layout>
              <c:numFmt formatCode="\О\с\н\о\в\н\о\й" sourceLinked="0"/>
              <c:spPr>
                <a:noFill/>
                <a:ln w="2552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16-42EA-8B0B-98B848D3C79D}"/>
                </c:ext>
              </c:extLst>
            </c:dLbl>
            <c:numFmt formatCode="\О\с\н\о\в\н\о\й" sourceLinked="0"/>
            <c:spPr>
              <a:noFill/>
              <a:ln w="25524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1">
                  <c:v>4199</c:v>
                </c:pt>
                <c:pt idx="2" formatCode="General">
                  <c:v>3964.3</c:v>
                </c:pt>
                <c:pt idx="3" formatCode="General">
                  <c:v>3964.3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9F16-42EA-8B0B-98B848D3C79D}"/>
            </c:ext>
          </c:extLst>
        </c:ser>
        <c:dLbls/>
        <c:gapDepth val="0"/>
        <c:shape val="box"/>
        <c:axId val="108226816"/>
        <c:axId val="108249088"/>
        <c:axId val="0"/>
      </c:bar3DChart>
      <c:catAx>
        <c:axId val="10822681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8249088"/>
        <c:crosses val="autoZero"/>
        <c:auto val="1"/>
        <c:lblAlgn val="ctr"/>
        <c:lblOffset val="100"/>
        <c:tickLblSkip val="1"/>
        <c:tickMarkSkip val="1"/>
      </c:catAx>
      <c:valAx>
        <c:axId val="108249088"/>
        <c:scaling>
          <c:orientation val="minMax"/>
          <c:max val="10000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8226816"/>
        <c:crosses val="autoZero"/>
        <c:crossBetween val="between"/>
        <c:majorUnit val="5000"/>
      </c:valAx>
      <c:spPr>
        <a:noFill/>
        <a:ln w="2537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8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7586206896551838E-2"/>
          <c:y val="0.12990936555891244"/>
          <c:w val="0.79064039408866993"/>
          <c:h val="0.749244712990936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CC00"/>
            </a:solidFill>
            <a:ln w="12751">
              <a:solidFill>
                <a:srgbClr val="0000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0.81805383813167665"/>
                  <c:y val="-9.2204062773561524E-2"/>
                </c:manualLayout>
              </c:layout>
              <c:numFmt formatCode="\О\с\н\о\в\н\о\й" sourceLinked="0"/>
              <c:spPr>
                <a:noFill/>
                <a:ln w="25523">
                  <a:noFill/>
                </a:ln>
              </c:spPr>
              <c:txPr>
                <a:bodyPr/>
                <a:lstStyle/>
                <a:p>
                  <a:pPr>
                    <a:defRPr sz="1055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C3-4A03-98F1-5A8D110281DB}"/>
                </c:ext>
              </c:extLst>
            </c:dLbl>
            <c:dLbl>
              <c:idx val="1"/>
              <c:layout>
                <c:manualLayout>
                  <c:x val="2.9073379468683182E-2"/>
                  <c:y val="-2.4803143649534058E-2"/>
                </c:manualLayout>
              </c:layout>
              <c:tx>
                <c:rich>
                  <a:bodyPr/>
                  <a:lstStyle/>
                  <a:p>
                    <a:pPr>
                      <a:defRPr sz="1055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6454,1</a:t>
                    </a:r>
                  </a:p>
                </c:rich>
              </c:tx>
              <c:numFmt formatCode="\О\с\н\о\в\н\о\й" sourceLinked="0"/>
              <c:spPr>
                <a:noFill/>
                <a:ln w="25523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C3-4A03-98F1-5A8D110281DB}"/>
                </c:ext>
              </c:extLst>
            </c:dLbl>
            <c:dLbl>
              <c:idx val="2"/>
              <c:layout>
                <c:manualLayout>
                  <c:x val="3.6698434688569252E-2"/>
                  <c:y val="-1.4579138260456925E-2"/>
                </c:manualLayout>
              </c:layout>
              <c:tx>
                <c:rich>
                  <a:bodyPr/>
                  <a:lstStyle/>
                  <a:p>
                    <a:pPr>
                      <a:defRPr sz="1055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5104,8</a:t>
                    </a:r>
                  </a:p>
                  <a:p>
                    <a:pPr>
                      <a:defRPr sz="1055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,1</a:t>
                    </a:r>
                  </a:p>
                </c:rich>
              </c:tx>
              <c:numFmt formatCode="\О\с\н\о\в\н\о\й" sourceLinked="0"/>
              <c:spPr>
                <a:noFill/>
                <a:ln w="25523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C3-4A03-98F1-5A8D110281DB}"/>
                </c:ext>
              </c:extLst>
            </c:dLbl>
            <c:dLbl>
              <c:idx val="3"/>
              <c:layout>
                <c:manualLayout>
                  <c:x val="3.32399076257755E-2"/>
                  <c:y val="-1.2138806742475279E-2"/>
                </c:manualLayout>
              </c:layout>
              <c:tx>
                <c:rich>
                  <a:bodyPr/>
                  <a:lstStyle/>
                  <a:p>
                    <a:pPr>
                      <a:defRPr sz="1055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5675,7</a:t>
                    </a:r>
                  </a:p>
                </c:rich>
              </c:tx>
              <c:numFmt formatCode="\О\с\н\о\в\н\о\й" sourceLinked="0"/>
              <c:spPr>
                <a:noFill/>
                <a:ln w="25523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C3-4A03-98F1-5A8D110281DB}"/>
                </c:ext>
              </c:extLst>
            </c:dLbl>
            <c:dLbl>
              <c:idx val="4"/>
              <c:layout>
                <c:manualLayout>
                  <c:x val="0.25742137720448277"/>
                  <c:y val="-9.2204062773561524E-2"/>
                </c:manualLayout>
              </c:layout>
              <c:numFmt formatCode="\О\с\н\о\в\н\о\й" sourceLinked="0"/>
              <c:spPr>
                <a:noFill/>
                <a:ln w="25523">
                  <a:noFill/>
                </a:ln>
              </c:spPr>
              <c:txPr>
                <a:bodyPr/>
                <a:lstStyle/>
                <a:p>
                  <a:pPr>
                    <a:defRPr sz="1055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C3-4A03-98F1-5A8D110281DB}"/>
                </c:ext>
              </c:extLst>
            </c:dLbl>
            <c:numFmt formatCode="\О\с\н\о\в\н\о\й" sourceLinked="0"/>
            <c:spPr>
              <a:noFill/>
              <a:ln w="255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1">
                  <c:v>6454.1</c:v>
                </c:pt>
                <c:pt idx="2">
                  <c:v>5104.8</c:v>
                </c:pt>
                <c:pt idx="3">
                  <c:v>5104.8</c:v>
                </c:pt>
              </c:numCache>
            </c:numRef>
          </c:val>
          <c:shape val="cylinder"/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51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B9C3-4A03-98F1-5A8D110281DB}"/>
            </c:ext>
          </c:extLst>
        </c:ser>
        <c:dLbls/>
        <c:gapWidth val="130"/>
        <c:gapDepth val="0"/>
        <c:shape val="box"/>
        <c:axId val="110022016"/>
        <c:axId val="110212224"/>
        <c:axId val="0"/>
      </c:bar3DChart>
      <c:catAx>
        <c:axId val="110022016"/>
        <c:scaling>
          <c:orientation val="minMax"/>
        </c:scaling>
        <c:axPos val="b"/>
        <c:numFmt formatCode="General" sourceLinked="1"/>
        <c:tickLblPos val="low"/>
        <c:spPr>
          <a:ln w="31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212224"/>
        <c:crosses val="autoZero"/>
        <c:auto val="1"/>
        <c:lblAlgn val="ctr"/>
        <c:lblOffset val="100"/>
        <c:tickLblSkip val="1"/>
        <c:tickMarkSkip val="1"/>
      </c:catAx>
      <c:valAx>
        <c:axId val="110212224"/>
        <c:scaling>
          <c:orientation val="minMax"/>
          <c:max val="10000"/>
        </c:scaling>
        <c:axPos val="l"/>
        <c:majorGridlines>
          <c:spPr>
            <a:ln w="3189">
              <a:solidFill>
                <a:srgbClr val="000000"/>
              </a:solidFill>
              <a:prstDash val="sysDash"/>
            </a:ln>
          </c:spPr>
        </c:majorGridlines>
        <c:numFmt formatCode="#,##0" sourceLinked="0"/>
        <c:tickLblPos val="nextTo"/>
        <c:spPr>
          <a:ln w="31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0022016"/>
        <c:crosses val="autoZero"/>
        <c:crossBetween val="between"/>
        <c:majorUnit val="5000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76870744634685784"/>
          <c:y val="4.3809581829350644E-2"/>
          <c:w val="0.20294789263086702"/>
          <c:h val="8.761896058930739E-2"/>
        </c:manualLayout>
      </c:layout>
      <c:spPr>
        <a:noFill/>
        <a:ln w="3189">
          <a:solidFill>
            <a:srgbClr val="000000"/>
          </a:solidFill>
          <a:prstDash val="solid"/>
        </a:ln>
      </c:spPr>
      <c:txPr>
        <a:bodyPr/>
        <a:lstStyle/>
        <a:p>
          <a:pPr>
            <a:defRPr sz="85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7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949308755760398E-2"/>
          <c:y val="0.13533834586466184"/>
          <c:w val="0.78648233486943087"/>
          <c:h val="0.73308270676691667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CC00"/>
            </a:solidFill>
            <a:ln w="17092">
              <a:solidFill>
                <a:srgbClr val="0000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0.81785147091217791"/>
                  <c:y val="-0.10024844367378266"/>
                </c:manualLayout>
              </c:layout>
              <c:numFmt formatCode="\О\с\н\о\в\н\о\й" sourceLinked="0"/>
              <c:spPr>
                <a:noFill/>
                <a:ln w="2553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DE-450D-92B9-0A483DEED7DD}"/>
                </c:ext>
              </c:extLst>
            </c:dLbl>
            <c:dLbl>
              <c:idx val="1"/>
              <c:layout>
                <c:manualLayout>
                  <c:x val="3.0887141419083202E-2"/>
                  <c:y val="-9.8932637542681945E-2"/>
                </c:manualLayout>
              </c:layout>
              <c:tx>
                <c:rich>
                  <a:bodyPr/>
                  <a:lstStyle/>
                  <a:p>
                    <a:pPr>
                      <a:defRPr sz="1578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3654</a:t>
                    </a:r>
                  </a:p>
                </c:rich>
              </c:tx>
              <c:spPr>
                <a:noFill/>
                <a:ln w="25531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DE-450D-92B9-0A483DEED7DD}"/>
                </c:ext>
              </c:extLst>
            </c:dLbl>
            <c:dLbl>
              <c:idx val="2"/>
              <c:layout>
                <c:manualLayout>
                  <c:x val="2.2962081056991778E-2"/>
                  <c:y val="-6.4137512496288518E-2"/>
                </c:manualLayout>
              </c:layout>
              <c:tx>
                <c:rich>
                  <a:bodyPr/>
                  <a:lstStyle/>
                  <a:p>
                    <a:pPr>
                      <a:defRPr sz="1578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2060</a:t>
                    </a:r>
                  </a:p>
                </c:rich>
              </c:tx>
              <c:spPr>
                <a:noFill/>
                <a:ln w="25531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FDE-450D-92B9-0A483DEED7DD}"/>
                </c:ext>
              </c:extLst>
            </c:dLbl>
            <c:dLbl>
              <c:idx val="3"/>
              <c:layout>
                <c:manualLayout>
                  <c:x val="1.5547955907343395E-2"/>
                  <c:y val="-7.039428811243334E-2"/>
                </c:manualLayout>
              </c:layout>
              <c:tx>
                <c:rich>
                  <a:bodyPr/>
                  <a:lstStyle/>
                  <a:p>
                    <a:pPr>
                      <a:defRPr sz="1578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dirty="0"/>
                      <a:t>2475,9</a:t>
                    </a:r>
                  </a:p>
                </c:rich>
              </c:tx>
              <c:spPr>
                <a:noFill/>
                <a:ln w="25531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FDE-450D-92B9-0A483DEED7DD}"/>
                </c:ext>
              </c:extLst>
            </c:dLbl>
            <c:dLbl>
              <c:idx val="4"/>
              <c:layout>
                <c:manualLayout>
                  <c:x val="0.25348783454854085"/>
                  <c:y val="-0.10024844367378266"/>
                </c:manualLayout>
              </c:layout>
              <c:numFmt formatCode="\О\с\н\о\в\н\о\й" sourceLinked="0"/>
              <c:spPr>
                <a:noFill/>
                <a:ln w="25531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DE-450D-92B9-0A483DEED7DD}"/>
                </c:ext>
              </c:extLst>
            </c:dLbl>
            <c:numFmt formatCode="\О\с\н\о\в\н\о\й" sourceLinked="0"/>
            <c:spPr>
              <a:noFill/>
              <a:ln w="25531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1">
                  <c:v>3654</c:v>
                </c:pt>
                <c:pt idx="2">
                  <c:v>2060</c:v>
                </c:pt>
                <c:pt idx="3">
                  <c:v>2475.9</c:v>
                </c:pt>
              </c:numCache>
            </c:numRef>
          </c:val>
          <c:shape val="cylinder"/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7092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FFDE-450D-92B9-0A483DEED7DD}"/>
            </c:ext>
          </c:extLst>
        </c:ser>
        <c:dLbls/>
        <c:gapWidth val="130"/>
        <c:gapDepth val="0"/>
        <c:shape val="box"/>
        <c:axId val="119927552"/>
        <c:axId val="119929088"/>
        <c:axId val="0"/>
      </c:bar3DChart>
      <c:catAx>
        <c:axId val="119927552"/>
        <c:scaling>
          <c:orientation val="minMax"/>
        </c:scaling>
        <c:axPos val="b"/>
        <c:numFmt formatCode="General" sourceLinked="1"/>
        <c:tickLblPos val="low"/>
        <c:spPr>
          <a:ln w="42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9929088"/>
        <c:crosses val="autoZero"/>
        <c:auto val="1"/>
        <c:lblAlgn val="ctr"/>
        <c:lblOffset val="100"/>
        <c:tickLblSkip val="1"/>
        <c:tickMarkSkip val="1"/>
      </c:catAx>
      <c:valAx>
        <c:axId val="119929088"/>
        <c:scaling>
          <c:orientation val="minMax"/>
          <c:max val="20000"/>
        </c:scaling>
        <c:axPos val="l"/>
        <c:majorGridlines>
          <c:spPr>
            <a:ln w="4272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one"/>
        <c:crossAx val="119927552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8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9407965554359534"/>
          <c:y val="1.9819819819819826E-2"/>
        </c:manualLayout>
      </c:layout>
      <c:spPr>
        <a:noFill/>
        <a:ln w="24373">
          <a:noFill/>
        </a:ln>
      </c:spPr>
    </c:title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5.0153531218014358E-2"/>
          <c:y val="0.11056105610561059"/>
          <c:w val="0.5168884339815768"/>
          <c:h val="0.519801980198019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115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1"/>
          <c:dPt>
            <c:idx val="0"/>
            <c:spPr>
              <a:solidFill>
                <a:srgbClr val="99CC00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CE-4FC0-8667-A6A9C1B15534}"/>
              </c:ext>
            </c:extLst>
          </c:dPt>
          <c:dPt>
            <c:idx val="1"/>
            <c:spPr>
              <a:solidFill>
                <a:srgbClr val="0070C0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CE-4FC0-8667-A6A9C1B15534}"/>
              </c:ext>
            </c:extLst>
          </c:dPt>
          <c:dPt>
            <c:idx val="2"/>
            <c:spPr>
              <a:solidFill>
                <a:srgbClr val="FFFF00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CE-4FC0-8667-A6A9C1B15534}"/>
              </c:ext>
            </c:extLst>
          </c:dPt>
          <c:dPt>
            <c:idx val="3"/>
            <c:spPr>
              <a:solidFill>
                <a:srgbClr val="00FF00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CE-4FC0-8667-A6A9C1B15534}"/>
              </c:ext>
            </c:extLst>
          </c:dPt>
          <c:dPt>
            <c:idx val="4"/>
            <c:spPr>
              <a:solidFill>
                <a:srgbClr val="FF3399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8CE-4FC0-8667-A6A9C1B15534}"/>
              </c:ext>
            </c:extLst>
          </c:dPt>
          <c:dPt>
            <c:idx val="5"/>
            <c:spPr>
              <a:solidFill>
                <a:srgbClr val="FF99CC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CE-4FC0-8667-A6A9C1B15534}"/>
              </c:ext>
            </c:extLst>
          </c:dPt>
          <c:dPt>
            <c:idx val="6"/>
            <c:spPr>
              <a:solidFill>
                <a:srgbClr val="FF9900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8CE-4FC0-8667-A6A9C1B15534}"/>
              </c:ext>
            </c:extLst>
          </c:dPt>
          <c:dPt>
            <c:idx val="7"/>
            <c:spPr>
              <a:solidFill>
                <a:srgbClr val="993366"/>
              </a:solidFill>
              <a:ln w="12115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CE-4FC0-8667-A6A9C1B1553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3149,8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CE-4FC0-8667-A6A9C1B15534}"/>
                </c:ext>
              </c:extLst>
            </c:dLbl>
            <c:dLbl>
              <c:idx val="1"/>
              <c:layout>
                <c:manualLayout>
                  <c:x val="5.6663050286327843E-2"/>
                  <c:y val="-3.185297015829403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E-4FC0-8667-A6A9C1B15534}"/>
                </c:ext>
              </c:extLst>
            </c:dLbl>
            <c:spPr>
              <a:noFill/>
              <a:ln w="24373">
                <a:noFill/>
              </a:ln>
            </c:spPr>
            <c:txPr>
              <a:bodyPr/>
              <a:lstStyle/>
              <a:p>
                <a:pPr>
                  <a:defRPr sz="1344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8"/>
                <c:pt idx="0">
                  <c:v>Общегосударственные вопросы - 3149,8 тыс.рублей, 55,5%</c:v>
                </c:pt>
                <c:pt idx="1">
                  <c:v>Национальная оборона - 83,3 тыс.рублей, 1,5%</c:v>
                </c:pt>
                <c:pt idx="2">
                  <c:v>Национальная безопасность и правоохранительная деятельность - 7,9 тыс.рублей, 0,1%</c:v>
                </c:pt>
                <c:pt idx="3">
                  <c:v>Нацилнальная экономика - 959,6 тыс.рублей, 16,9%</c:v>
                </c:pt>
                <c:pt idx="4">
                  <c:v>Жилищно-коммунальное хозяйство - 312,6 тыс.рубленй, 5,55</c:v>
                </c:pt>
                <c:pt idx="5">
                  <c:v>Образование -14,4 тыс.рублей, 0,3%</c:v>
                </c:pt>
                <c:pt idx="6">
                  <c:v>Культура, кинематография - 1084,1 тыс.рублей, 19,1%</c:v>
                </c:pt>
                <c:pt idx="7">
                  <c:v>Социальная политика - 64,0 тыс.рублей, 1,1%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8"/>
                <c:pt idx="0" formatCode="General">
                  <c:v>3402.5</c:v>
                </c:pt>
                <c:pt idx="1">
                  <c:v>83.3</c:v>
                </c:pt>
                <c:pt idx="2" formatCode="General">
                  <c:v>7.9</c:v>
                </c:pt>
                <c:pt idx="3" formatCode="General">
                  <c:v>959.6</c:v>
                </c:pt>
                <c:pt idx="4" formatCode="General">
                  <c:v>312.60000000000002</c:v>
                </c:pt>
                <c:pt idx="5" formatCode="General">
                  <c:v>14.4</c:v>
                </c:pt>
                <c:pt idx="6" formatCode="General">
                  <c:v>1084.0999999999999</c:v>
                </c:pt>
                <c:pt idx="7" formatCode="General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CE-4FC0-8667-A6A9C1B155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115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115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CE-4FC0-8667-A6A9C1B15534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A-28CE-4FC0-8667-A6A9C1B15534}"/>
              </c:ext>
            </c:extLst>
          </c:dPt>
          <c:dPt>
            <c:idx val="2"/>
            <c:spPr>
              <a:solidFill>
                <a:schemeClr val="hlink"/>
              </a:solidFill>
              <a:ln w="12115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CE-4FC0-8667-A6A9C1B15534}"/>
              </c:ext>
            </c:extLst>
          </c:dPt>
          <c:dPt>
            <c:idx val="3"/>
            <c:spPr>
              <a:solidFill>
                <a:schemeClr val="folHlink"/>
              </a:solidFill>
              <a:ln w="12115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8CE-4FC0-8667-A6A9C1B15534}"/>
              </c:ext>
            </c:extLst>
          </c:dPt>
          <c:dPt>
            <c:idx val="4"/>
            <c:spPr>
              <a:solidFill>
                <a:schemeClr val="bg2"/>
              </a:solidFill>
              <a:ln w="12115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CE-4FC0-8667-A6A9C1B15534}"/>
              </c:ext>
            </c:extLst>
          </c:dPt>
          <c:dPt>
            <c:idx val="5"/>
            <c:spPr>
              <a:solidFill>
                <a:schemeClr val="tx2"/>
              </a:solidFill>
              <a:ln w="12115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8CE-4FC0-8667-A6A9C1B15534}"/>
              </c:ext>
            </c:extLst>
          </c:dPt>
          <c:dPt>
            <c:idx val="6"/>
            <c:spPr>
              <a:solidFill>
                <a:srgbClr val="0066CC"/>
              </a:solidFill>
              <a:ln w="12115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CE-4FC0-8667-A6A9C1B15534}"/>
              </c:ext>
            </c:extLst>
          </c:dPt>
          <c:dPt>
            <c:idx val="7"/>
            <c:spPr>
              <a:solidFill>
                <a:srgbClr val="CCCCFF"/>
              </a:solidFill>
              <a:ln w="12115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8CE-4FC0-8667-A6A9C1B15534}"/>
              </c:ext>
            </c:extLst>
          </c:dPt>
          <c:dLbls>
            <c:numFmt formatCode="0%" sourceLinked="0"/>
            <c:spPr>
              <a:noFill/>
              <a:ln w="24373">
                <a:noFill/>
              </a:ln>
            </c:spPr>
            <c:txPr>
              <a:bodyPr/>
              <a:lstStyle/>
              <a:p>
                <a:pPr>
                  <a:defRPr sz="186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8"/>
                <c:pt idx="0">
                  <c:v>Общегосударственные вопросы - 3149,8 тыс.рублей, 55,5%</c:v>
                </c:pt>
                <c:pt idx="1">
                  <c:v>Национальная оборона - 83,3 тыс.рублей, 1,5%</c:v>
                </c:pt>
                <c:pt idx="2">
                  <c:v>Национальная безопасность и правоохранительная деятельность - 7,9 тыс.рублей, 0,1%</c:v>
                </c:pt>
                <c:pt idx="3">
                  <c:v>Нацилнальная экономика - 959,6 тыс.рублей, 16,9%</c:v>
                </c:pt>
                <c:pt idx="4">
                  <c:v>Жилищно-коммунальное хозяйство - 312,6 тыс.рубленй, 5,55</c:v>
                </c:pt>
                <c:pt idx="5">
                  <c:v>Образование -14,4 тыс.рублей, 0,3%</c:v>
                </c:pt>
                <c:pt idx="6">
                  <c:v>Культура, кинематография - 1084,1 тыс.рублей, 19,1%</c:v>
                </c:pt>
                <c:pt idx="7">
                  <c:v>Социальная политика - 64,0 тыс.рублей, 1,1%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8CE-4FC0-8667-A6A9C1B15534}"/>
            </c:ext>
          </c:extLst>
        </c:ser>
        <c:dLbls/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1531565282003919"/>
          <c:y val="6.8014948219038307E-2"/>
          <c:w val="0.37666330460038022"/>
          <c:h val="0.77227721315921338"/>
        </c:manualLayout>
      </c:layout>
      <c:spPr>
        <a:noFill/>
        <a:ln w="3030">
          <a:noFill/>
          <a:prstDash val="solid"/>
        </a:ln>
      </c:spPr>
      <c:txPr>
        <a:bodyPr/>
        <a:lstStyle/>
        <a:p>
          <a:pPr>
            <a:defRPr sz="105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+mj-lt"/>
            </a:rPr>
            <a:t>Общий объем расходов </a:t>
          </a:r>
        </a:p>
        <a:p>
          <a:pPr algn="ctr"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+mj-lt"/>
            </a:rPr>
            <a:t>по отрасли «</a:t>
          </a:r>
          <a:r>
            <a:rPr lang="ru-RU" sz="2000" b="0" dirty="0" smtClean="0">
              <a:solidFill>
                <a:schemeClr val="tx1"/>
              </a:solidFill>
              <a:latin typeface="+mj-lt"/>
            </a:rPr>
            <a:t>Культура»</a:t>
          </a: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</a:t>
          </a:r>
          <a:r>
            <a:rPr lang="ru-RU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2019 году – </a:t>
          </a:r>
        </a:p>
        <a:p>
          <a:pPr algn="ctr"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1084,1 тыс. рублей.</a:t>
          </a:r>
          <a:endParaRPr lang="en-US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  <a:p>
          <a:pPr algn="just">
            <a:spcAft>
              <a:spcPts val="0"/>
            </a:spcAft>
          </a:pPr>
          <a:endParaRPr lang="ru-RU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100098" custScaleY="100000" custLinFactY="27273" custLinFactNeighborX="6708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CDF82-8D74-4F7F-B39B-BC091309538C}" type="pres">
      <dgm:prSet presAssocID="{153C6224-4755-46BB-B609-146C58B266BE}" presName="horzOne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07077DA4-B868-4DCB-90F0-C894AC16A98E}" type="presOf" srcId="{153C6224-4755-46BB-B609-146C58B266BE}" destId="{30FB1490-933D-4F1A-BB91-51F607A7FF71}" srcOrd="0" destOrd="0" presId="urn:microsoft.com/office/officeart/2005/8/layout/hierarchy4"/>
    <dgm:cxn modelId="{2D908395-E977-4446-ABFD-324CA61F5F2A}" type="presOf" srcId="{C23A245A-8880-4394-8AE0-E368E746CCF3}" destId="{9EF300CD-08F7-4441-B3E7-75F1FADC6473}" srcOrd="0" destOrd="0" presId="urn:microsoft.com/office/officeart/2005/8/layout/hierarchy4"/>
    <dgm:cxn modelId="{38B159B5-30A0-4A90-9010-9570230773B1}" type="presParOf" srcId="{9EF300CD-08F7-4441-B3E7-75F1FADC6473}" destId="{8988A3EA-7BE4-498E-B96E-18404B8A607E}" srcOrd="0" destOrd="0" presId="urn:microsoft.com/office/officeart/2005/8/layout/hierarchy4"/>
    <dgm:cxn modelId="{8AA89A91-B24C-40FF-9E81-37733C536AC6}" type="presParOf" srcId="{8988A3EA-7BE4-498E-B96E-18404B8A607E}" destId="{30FB1490-933D-4F1A-BB91-51F607A7FF71}" srcOrd="0" destOrd="0" presId="urn:microsoft.com/office/officeart/2005/8/layout/hierarchy4"/>
    <dgm:cxn modelId="{E89142EE-C34B-423E-9274-819C209CCFD8}" type="presParOf" srcId="{8988A3EA-7BE4-498E-B96E-18404B8A607E}" destId="{92ACDF82-8D74-4F7F-B39B-BC09130953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2892294" y="235404"/>
          <a:ext cx="2944919" cy="29683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+mj-lt"/>
            </a:rPr>
            <a:t>Общий объем расходов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+mj-lt"/>
            </a:rPr>
            <a:t>по отрасли «Культура»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2019 году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1084,1 тыс. рублей.</a:t>
          </a:r>
          <a:endParaRPr lang="en-US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978548" y="321658"/>
        <a:ext cx="2772411" cy="2795850"/>
      </dsp:txXfrm>
    </dsp:sp>
    <dsp:sp modelId="{4BD96DF3-C2B9-4A5A-B946-C3AD3824D913}">
      <dsp:nvSpPr>
        <dsp:cNvPr id="0" name=""/>
        <dsp:cNvSpPr/>
      </dsp:nvSpPr>
      <dsp:spPr>
        <a:xfrm>
          <a:off x="2726420" y="3446546"/>
          <a:ext cx="3380580" cy="24521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kern="1200" baseline="0" dirty="0">
              <a:solidFill>
                <a:schemeClr val="tx1"/>
              </a:solidFill>
              <a:latin typeface="+mj-lt"/>
              <a:cs typeface="Times New Roman" pitchFamily="18" charset="0"/>
            </a:rPr>
            <a:t>            </a:t>
          </a:r>
        </a:p>
      </dsp:txBody>
      <dsp:txXfrm>
        <a:off x="2798241" y="3518367"/>
        <a:ext cx="3236938" cy="230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</cdr:x>
      <cdr:y>0.02575</cdr:y>
    </cdr:from>
    <cdr:to>
      <cdr:x>0.13575</cdr:x>
      <cdr:y>0.1205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1666" y="65482"/>
          <a:ext cx="584674" cy="245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</cdr:x>
      <cdr:y>0.026</cdr:y>
    </cdr:from>
    <cdr:to>
      <cdr:x>0.13525</cdr:x>
      <cdr:y>0.12375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5110" y="65823"/>
          <a:ext cx="585990" cy="246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0.03725</cdr:x>
      <cdr:y>0.026</cdr:y>
    </cdr:from>
    <cdr:to>
      <cdr:x>0.13275</cdr:x>
      <cdr:y>0.103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482" y="65578"/>
          <a:ext cx="590901" cy="1942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5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0.03575</cdr:x>
      <cdr:y>0.0265</cdr:y>
    </cdr:from>
    <cdr:to>
      <cdr:x>0.1315</cdr:x>
      <cdr:y>0.10525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678" y="67142"/>
          <a:ext cx="593724" cy="199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0.02706</cdr:x>
      <cdr:y>0.76404</cdr:y>
    </cdr:from>
    <cdr:to>
      <cdr:x>0.6069</cdr:x>
      <cdr:y>0.90606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1520" y="4248497"/>
          <a:ext cx="5184576" cy="776926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1" u="none" strike="noStrike" baseline="0" dirty="0">
              <a:solidFill>
                <a:srgbClr val="000000"/>
              </a:solidFill>
              <a:latin typeface="Georgia"/>
            </a:rPr>
            <a:t>ИТОГО:  5675,7 тыс. руб. (100%)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0.03575</cdr:x>
      <cdr:y>0.0265</cdr:y>
    </cdr:from>
    <cdr:to>
      <cdr:x>0.1315</cdr:x>
      <cdr:y>0.10525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678" y="67142"/>
          <a:ext cx="593724" cy="199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3D1A1A-2072-402A-B3CF-F56CA2FB3F18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1D4F58-99F3-4845-B888-F8B690271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D4F58-99F3-4845-B888-F8B69027142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285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35171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F2E675-29EC-48F4-B415-FDCCB6F6F505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D4F58-99F3-4845-B888-F8B69027142C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68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D4F58-99F3-4845-B888-F8B69027142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D4F58-99F3-4845-B888-F8B69027142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E783-C923-41C7-ABF7-38D1601E612E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2914-345D-48FC-BCA1-8712625BF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2099-D680-47B1-B2DE-53FC052E5584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B4DC-7187-48A0-B9EA-4B3DCC2D04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0D5F-146B-4C31-B899-54FFBBC71C66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BB01-A279-4FD3-B262-FD04789416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AAD7-E4CA-4E1E-B414-B079E0E6FA39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C11C-EA7A-4F99-9DC1-18FE9BDDBA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63F7-A463-4E15-8F65-49CF23A3C252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1AB8-6D8C-4156-9E1E-A61C5D62A4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A8FF-6F7E-42B6-9A41-1B6F7811E772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0750-1991-4E2F-B825-38987B0F8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6041-4DC0-40AA-A23C-B7F56D3D9B56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B7FF-4080-4D0B-BA96-35CB3FDE9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E7A8-5064-446E-9367-95708B8CD842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EBDD-AF65-4E12-A60A-A1F29B989C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6757-DE7D-4D1D-B146-9027C33FFE35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AD13-75F1-4CF6-A964-F8085C489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51435" rIns="51435"/>
          <a:lstStyle>
            <a:lvl1pPr algn="r">
              <a:defRPr sz="4467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037" indent="0" algn="r">
              <a:spcBef>
                <a:spcPts val="0"/>
              </a:spcBef>
              <a:buNone/>
              <a:defRPr sz="2014">
                <a:solidFill>
                  <a:schemeClr val="bg2">
                    <a:shade val="25000"/>
                  </a:schemeClr>
                </a:solidFill>
              </a:defRPr>
            </a:lvl1pPr>
            <a:lvl2pPr marL="450468" indent="0" algn="ctr">
              <a:buNone/>
            </a:lvl2pPr>
            <a:lvl3pPr marL="900935" indent="0" algn="ctr">
              <a:buNone/>
            </a:lvl3pPr>
            <a:lvl4pPr marL="1351403" indent="0" algn="ctr">
              <a:buNone/>
            </a:lvl4pPr>
            <a:lvl5pPr marL="1801871" indent="0" algn="ctr">
              <a:buNone/>
            </a:lvl5pPr>
            <a:lvl6pPr marL="2252339" indent="0" algn="ctr">
              <a:buNone/>
            </a:lvl6pPr>
            <a:lvl7pPr marL="2702806" indent="0" algn="ctr">
              <a:buNone/>
            </a:lvl7pPr>
            <a:lvl8pPr marL="3153274" indent="0" algn="ctr">
              <a:buNone/>
            </a:lvl8pPr>
            <a:lvl9pPr marL="3603742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42B9-16FB-45FA-929D-440095BE6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3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E186-382C-45DA-9F67-093A749A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591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5"/>
            <a:ext cx="8183880" cy="420624"/>
          </a:xfrm>
        </p:spPr>
        <p:txBody>
          <a:bodyPr lIns="133731" tIns="0"/>
          <a:lstStyle>
            <a:lvl1pPr marL="0" marR="36037" indent="0" algn="l">
              <a:spcBef>
                <a:spcPts val="0"/>
              </a:spcBef>
              <a:spcAft>
                <a:spcPts val="0"/>
              </a:spcAft>
              <a:buNone/>
              <a:defRPr sz="1752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7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3555-ABC1-4226-921C-753D0D83A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111C-8278-4EC8-86A2-D70D876E4AA6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8BE0-2611-4384-81A5-1B8F9918C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3" y="530352"/>
            <a:ext cx="3931920" cy="4389120"/>
          </a:xfrm>
        </p:spPr>
        <p:txBody>
          <a:bodyPr/>
          <a:lstStyle>
            <a:lvl1pPr>
              <a:defRPr sz="2540"/>
            </a:lvl1pPr>
            <a:lvl2pPr>
              <a:defRPr sz="2190"/>
            </a:lvl2pPr>
            <a:lvl3pPr>
              <a:defRPr sz="2014"/>
            </a:lvl3pPr>
            <a:lvl4pPr>
              <a:defRPr sz="1752"/>
            </a:lvl4pPr>
            <a:lvl5pPr>
              <a:defRPr sz="1752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1" y="530352"/>
            <a:ext cx="3931920" cy="4389120"/>
          </a:xfrm>
        </p:spPr>
        <p:txBody>
          <a:bodyPr/>
          <a:lstStyle>
            <a:lvl1pPr>
              <a:defRPr sz="2540"/>
            </a:lvl1pPr>
            <a:lvl2pPr>
              <a:defRPr sz="2190"/>
            </a:lvl2pPr>
            <a:lvl3pPr>
              <a:defRPr sz="2014"/>
            </a:lvl3pPr>
            <a:lvl4pPr>
              <a:defRPr sz="1752"/>
            </a:lvl4pPr>
            <a:lvl5pPr>
              <a:defRPr sz="1752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6FBE-29B1-4E02-A348-9DF0DD20D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5" y="579438"/>
            <a:ext cx="3931920" cy="792162"/>
          </a:xfrm>
        </p:spPr>
        <p:txBody>
          <a:bodyPr lIns="164592" anchor="ctr"/>
          <a:lstStyle>
            <a:lvl1pPr marL="0" indent="0" algn="l">
              <a:buNone/>
              <a:defRPr sz="2365" b="1">
                <a:solidFill>
                  <a:schemeClr val="tx1"/>
                </a:solidFill>
              </a:defRPr>
            </a:lvl1pPr>
            <a:lvl2pPr>
              <a:buNone/>
              <a:defRPr sz="2014" b="1"/>
            </a:lvl2pPr>
            <a:lvl3pPr>
              <a:buNone/>
              <a:defRPr sz="1752" b="1"/>
            </a:lvl3pPr>
            <a:lvl4pPr>
              <a:buNone/>
              <a:defRPr sz="1576" b="1"/>
            </a:lvl4pPr>
            <a:lvl5pPr>
              <a:buNone/>
              <a:defRPr sz="1576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54305" anchor="ctr"/>
          <a:lstStyle>
            <a:lvl1pPr marL="0" indent="0" algn="l">
              <a:buNone/>
              <a:defRPr sz="2365" b="1">
                <a:solidFill>
                  <a:schemeClr val="tx1"/>
                </a:solidFill>
              </a:defRPr>
            </a:lvl1pPr>
            <a:lvl2pPr>
              <a:buNone/>
              <a:defRPr sz="2014" b="1"/>
            </a:lvl2pPr>
            <a:lvl3pPr>
              <a:buNone/>
              <a:defRPr sz="1752" b="1"/>
            </a:lvl3pPr>
            <a:lvl4pPr>
              <a:buNone/>
              <a:defRPr sz="1576" b="1"/>
            </a:lvl4pPr>
            <a:lvl5pPr>
              <a:buNone/>
              <a:defRPr sz="1576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5" y="1447800"/>
            <a:ext cx="3931920" cy="3489960"/>
          </a:xfrm>
        </p:spPr>
        <p:txBody>
          <a:bodyPr/>
          <a:lstStyle>
            <a:lvl1pPr algn="l">
              <a:defRPr sz="2365"/>
            </a:lvl1pPr>
            <a:lvl2pPr algn="l">
              <a:defRPr sz="2014"/>
            </a:lvl2pPr>
            <a:lvl3pPr algn="l">
              <a:defRPr sz="1752"/>
            </a:lvl3pPr>
            <a:lvl4pPr algn="l">
              <a:defRPr sz="1576"/>
            </a:lvl4pPr>
            <a:lvl5pPr algn="l">
              <a:defRPr sz="1576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365"/>
            </a:lvl1pPr>
            <a:lvl2pPr algn="l">
              <a:defRPr sz="2014"/>
            </a:lvl2pPr>
            <a:lvl3pPr algn="l">
              <a:defRPr sz="1752"/>
            </a:lvl3pPr>
            <a:lvl4pPr algn="l">
              <a:defRPr sz="1576"/>
            </a:lvl4pPr>
            <a:lvl5pPr algn="l">
              <a:defRPr sz="1576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E860-A7A0-4F51-9DF0-982CA6D3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573C-996B-42FE-B346-0954EA97C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A249-9F5A-4DC6-BC79-A36E39E5A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19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102870"/>
          <a:lstStyle>
            <a:lvl1pPr marL="18019" marR="18019" indent="0">
              <a:spcBef>
                <a:spcPts val="0"/>
              </a:spcBef>
              <a:buNone/>
              <a:defRPr sz="1401">
                <a:solidFill>
                  <a:schemeClr val="tx1"/>
                </a:solidFill>
              </a:defRPr>
            </a:lvl1pPr>
            <a:lvl2pPr>
              <a:buNone/>
              <a:defRPr sz="1226">
                <a:solidFill>
                  <a:schemeClr val="tx1"/>
                </a:solidFill>
              </a:defRPr>
            </a:lvl2pPr>
            <a:lvl3pPr>
              <a:buNone/>
              <a:defRPr sz="963">
                <a:solidFill>
                  <a:schemeClr val="tx1"/>
                </a:solidFill>
              </a:defRPr>
            </a:lvl3pPr>
            <a:lvl4pPr>
              <a:buNone/>
              <a:defRPr sz="876">
                <a:solidFill>
                  <a:schemeClr val="tx1"/>
                </a:solidFill>
              </a:defRPr>
            </a:lvl4pPr>
            <a:lvl5pPr>
              <a:buNone/>
              <a:defRPr sz="876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930144"/>
            <a:ext cx="4626159" cy="4724402"/>
          </a:xfrm>
        </p:spPr>
        <p:txBody>
          <a:bodyPr/>
          <a:lstStyle>
            <a:lvl1pPr>
              <a:defRPr sz="2803">
                <a:solidFill>
                  <a:schemeClr val="tx1"/>
                </a:solidFill>
              </a:defRPr>
            </a:lvl1pPr>
            <a:lvl2pPr>
              <a:defRPr sz="2540">
                <a:solidFill>
                  <a:schemeClr val="tx1"/>
                </a:solidFill>
              </a:defRPr>
            </a:lvl2pPr>
            <a:lvl3pPr>
              <a:defRPr sz="2365">
                <a:solidFill>
                  <a:schemeClr val="tx1"/>
                </a:solidFill>
              </a:defRPr>
            </a:lvl3pPr>
            <a:lvl4pPr>
              <a:defRPr sz="2014">
                <a:solidFill>
                  <a:schemeClr val="tx1"/>
                </a:solidFill>
              </a:defRPr>
            </a:lvl4pPr>
            <a:lvl5pPr>
              <a:defRPr sz="201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469B-A237-4B51-A12F-B123B888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012056"/>
            <a:ext cx="8229600" cy="1051560"/>
          </a:xfrm>
        </p:spPr>
        <p:txBody>
          <a:bodyPr anchor="t"/>
          <a:lstStyle>
            <a:lvl1pPr algn="l">
              <a:buNone/>
              <a:defRPr sz="3591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102870"/>
          <a:lstStyle>
            <a:lvl1pPr marL="45047" indent="0" algn="l">
              <a:spcBef>
                <a:spcPts val="0"/>
              </a:spcBef>
              <a:buNone/>
              <a:defRPr sz="1401">
                <a:solidFill>
                  <a:srgbClr val="FFFFFF"/>
                </a:solidFill>
              </a:defRPr>
            </a:lvl1pPr>
            <a:lvl2pPr>
              <a:defRPr sz="1226">
                <a:solidFill>
                  <a:srgbClr val="FFFFFF"/>
                </a:solidFill>
              </a:defRPr>
            </a:lvl2pPr>
            <a:lvl3pPr>
              <a:defRPr sz="963">
                <a:solidFill>
                  <a:srgbClr val="FFFFFF"/>
                </a:solidFill>
              </a:defRPr>
            </a:lvl3pPr>
            <a:lvl4pPr>
              <a:defRPr sz="876">
                <a:solidFill>
                  <a:srgbClr val="FFFFFF"/>
                </a:solidFill>
              </a:defRPr>
            </a:lvl4pPr>
            <a:lvl5pPr>
              <a:defRPr sz="876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153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F26A-6D10-4F0B-B7D4-0DF8E4B55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3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A1A1-F80B-47E4-9554-387B6F5B7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AA48-5695-47BA-96C7-6A7153F4C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202F03A7-C3E5-4380-81AD-17268BFE42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8C5733B-42B6-42BF-AF3B-312112B6A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3783793-20E2-4D10-ADCD-3C99062550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B781935-791C-4D5B-8CBD-853EA3C7C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5F5F3455-7EA5-4AF2-9FC0-53CCA1AEF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98247FD-63A8-4AE5-822B-736A3035CE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AEBBFD2-47F5-49FF-800D-3AF66E4C7F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852F6AE-E2EB-410D-A662-2AD72BE90F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5E41-8B11-4172-AFBC-8ECE5E2630AA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12F2-BEF6-4871-807C-1CEB439353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9B96273-0209-4E0C-95F6-BACA4F577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6EAB967-1926-46BE-8C2F-696FB5D0B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B3E68E8-AC93-46D4-9805-B1A7F1A95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C2CB8EB-4126-4291-9331-0E6E7B5AB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019BE6F-A842-4887-9F1D-B01C873475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D0F2BD5-0E6D-40A2-AB31-DEF21B802A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FABF0FA-EEBC-4CE8-8555-EA61D39D6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89642A4-76FA-4650-9CF3-AF1B85EF0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720597E-F2AF-4A64-BB78-08DFC2C861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33DDBF8-8429-449B-99D3-DD08EE702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3A66-9D92-4F84-AE62-3A6762A8FB41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55D6-58C3-4A05-9B46-C5CBE5C611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2A7251F-B39D-4D1C-B214-26AD26D6F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5AE5FAAA-E180-48E5-9237-79669A7903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A3FE1B5-E7B5-4CC0-9365-2812C27AC6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54B78160-FB6C-4300-8341-458AEA597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62CA388-65BA-4D58-B57A-05DC45DEF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06ABA5B-1973-484F-A539-13FF266A8E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B12BAD4-1900-4801-95FB-FB78A14F5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2A7DFEA-2B3C-4E28-801F-367AFB0686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BC4E350-1567-4F1E-AA7A-02129DE72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1143C59-07B5-4E54-9601-7D99CA27F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FF3B-C2FC-453C-BD76-CEBCC2313EFF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1E8C-13A7-473F-8097-C2AD32303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DC8FDC7-F211-454F-91D3-1B56B380E9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00AC128C-C3FD-40AD-BF1C-7690A2D91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27A67A32-D04D-430B-A09E-51FB6A2B96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FB964C1-9204-46DA-8FC9-BA9E9D740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9A93071-ECC6-437F-875B-7E157CD70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1D20E2A-CCAB-490A-A53B-0E99A8AE32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55F6012-EC87-4D19-BACE-F2ACE24844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AB4EAB7-13D0-40E2-93DA-FCC0B7EBE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D3374F8-65A8-43B7-9F9D-3D3587754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90F2DEB-AD32-4DF8-94A5-8B8F0FEFD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18FC-AFE6-47D2-A44F-BA67A6F82916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2D46-64FD-4737-90E9-6EDD90321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463AE84-9833-4C3C-9410-973024C4E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DD9F128-0A99-4AF9-9A0B-1F4EBE58C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CA673AB-AFA6-4497-A1B5-F589A34FA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DF03377D-FF2E-4561-9DC6-F696CDD8E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97AD302-7831-4D9C-BA03-229F96A30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A127AD9-80C5-431D-9D8E-B5AF65FDB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97D6E62-C5BC-4376-8F69-A768745AF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F2C52DF-6F98-40DD-927D-3A5332C16D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DFEA744-0BBF-4AA2-B67D-6207EF53A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DB11EFFF-F7BA-4E4D-86D6-DBB7A6882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7793-B469-4CF6-9DBC-0BBDEB8B1852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4B66-8844-4026-A782-20043BBB5C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A1DBAB5-6437-44F8-9D55-D3D8728C6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00C6D633-667D-4140-A768-C6A395B24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D2D1249-99BA-4B06-BE03-7AEDD2D8C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290C596-D4AB-4955-8B9E-C7A3753E8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F911000-76F0-4099-ABE2-EF3B1BC55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5B060B8F-0C43-4268-B473-E6CE71D2F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0F7D7087-95BB-44E4-830F-48EFC5E3EF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D0A79DF-6DF5-4B11-8EFD-16571FAF3E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676485B-5F9B-4A8F-8B5B-51260EA607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0B6658C-E556-4C28-98D7-948E12018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D6D8-B01B-428D-B6B9-590854B4C80F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7F33-F9A7-4E96-97BC-3459B87E4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4581506-D9BB-4BD6-9302-30F69FF82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8B406C3-F59D-4FB4-9444-CED24827A3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6B44EBC-69ED-4051-B38A-BDD29F5EB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A0FD531-F892-4C53-BAA5-9017167C7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C4C2A6E-6D78-4956-9B73-F897E66AA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6299510-1D14-442B-AC4A-43FBF3E98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EE0C2A8-E4AD-4ECF-B27A-208CA05170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56166F1-9035-4EC9-BEAB-11E001EF2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036FFBAC-A7A6-477C-A139-49F2E937AF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D35F4E3-76F5-4D23-BC96-414E598425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D22A-737A-48D8-B0C5-6FB44A9A7494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C862-0BB1-4074-BA88-C4ED3BFFF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2E94945E-4F95-4840-BF1D-205E0AC03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4F3A2A4-F375-4021-B6BA-29C770225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4DE6A94-B6F4-4107-9E67-3F11BFF8E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A6E6328B-2572-4F71-9C05-69CD21BD2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D5E3282-CD15-48F3-A12C-50E475C1A4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DBFE78D-20DA-4380-AF51-48D5F7A99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C6D9C89-F2EA-46C7-BF52-11FB88138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09712C2-D197-4362-B2B9-B845D1CE07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200F7DEB-39B5-4BBE-AC4B-72153F097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6EF65F5-A9CA-4994-BE2F-86556B08B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7859-AB73-409D-9C4D-1FBB901F47A8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A21D-9F3A-4E8C-A212-F477EE476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DA40F119-8D9D-49D9-B7FD-433E72C6D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DEA0632A-72AE-42CE-B4FB-14E12979F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6F08EAC-F29E-40D8-A1A7-4ED2C3FCD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184EC7A-201A-4A00-805A-5CAA9EEA0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E0BEB48-BA63-40F3-9C86-9F3FF06DA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18.08.2020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C4920C2-158A-4A14-84F1-6C111F4CCE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D07F-2498-430D-A673-91096A9BC7C2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5775-C7C0-46E6-AB3A-B8A946604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5416-0FD9-4CF0-8228-BA4CF348BED8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21E2-E12D-47F9-A4C1-70BD13442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8655-F5B6-4A8B-BEE2-CF49362C4A0E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307D-9581-4A01-AFDA-C764056EF5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A854-4588-446E-8B33-31ED902E0E0A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C09B-1788-447A-AFF2-9E495A0688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438AD4-1EB6-4B60-A9B0-D9E55085D1D1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883FE3-1893-424C-B9A9-C3D676EA7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8" r:id="rId1"/>
    <p:sldLayoutId id="2147487657" r:id="rId2"/>
    <p:sldLayoutId id="2147487656" r:id="rId3"/>
    <p:sldLayoutId id="2147487655" r:id="rId4"/>
    <p:sldLayoutId id="2147487654" r:id="rId5"/>
    <p:sldLayoutId id="2147487653" r:id="rId6"/>
    <p:sldLayoutId id="2147487652" r:id="rId7"/>
    <p:sldLayoutId id="2147487651" r:id="rId8"/>
    <p:sldLayoutId id="2147487650" r:id="rId9"/>
    <p:sldLayoutId id="2147487649" r:id="rId10"/>
    <p:sldLayoutId id="21474876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91" tIns="45046" rIns="90091" bIns="4504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lIns="102870" tIns="51435" rIns="102870" bIns="51435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791" name="Текст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40" tIns="102870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96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l" eaLnBrk="1" latinLnBrk="0" hangingPunct="1">
              <a:defRPr kumimoji="0" sz="96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963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017D6F-1B9E-4C53-BC60-2A6695B3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1" r:id="rId1"/>
    <p:sldLayoutId id="2147487673" r:id="rId2"/>
    <p:sldLayoutId id="2147487762" r:id="rId3"/>
    <p:sldLayoutId id="2147487672" r:id="rId4"/>
    <p:sldLayoutId id="2147487671" r:id="rId5"/>
    <p:sldLayoutId id="2147487670" r:id="rId6"/>
    <p:sldLayoutId id="2147487763" r:id="rId7"/>
    <p:sldLayoutId id="2147487669" r:id="rId8"/>
    <p:sldLayoutId id="2147487764" r:id="rId9"/>
    <p:sldLayoutId id="2147487668" r:id="rId10"/>
    <p:sldLayoutId id="2147487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0350" indent="-260350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6850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74700" indent="-179388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63" indent="-179388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179388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68525" indent="-180187" algn="l" rtl="0" eaLnBrk="1" latinLnBrk="0" hangingPunct="1">
        <a:spcBef>
          <a:spcPts val="24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6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5740" indent="-180187" algn="l" rtl="0" eaLnBrk="1" latinLnBrk="0" hangingPunct="1">
        <a:spcBef>
          <a:spcPts val="25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1891964" indent="-180187" algn="l" rtl="0" eaLnBrk="1" latinLnBrk="0" hangingPunct="1">
        <a:spcBef>
          <a:spcPts val="25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48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198" indent="-180187" algn="l" rtl="0" eaLnBrk="1" latinLnBrk="0" hangingPunct="1">
        <a:spcBef>
          <a:spcPts val="25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89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0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09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51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01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52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028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53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03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18.08.2020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1D5D0E-49F6-44CA-9E8A-CCEE568B2D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4" r:id="rId1"/>
    <p:sldLayoutId id="2147487675" r:id="rId2"/>
    <p:sldLayoutId id="2147487676" r:id="rId3"/>
    <p:sldLayoutId id="2147487677" r:id="rId4"/>
    <p:sldLayoutId id="2147487678" r:id="rId5"/>
    <p:sldLayoutId id="2147487679" r:id="rId6"/>
    <p:sldLayoutId id="2147487680" r:id="rId7"/>
    <p:sldLayoutId id="2147487681" r:id="rId8"/>
    <p:sldLayoutId id="2147487682" r:id="rId9"/>
    <p:sldLayoutId id="2147487683" r:id="rId10"/>
    <p:sldLayoutId id="2147487684" r:id="rId11"/>
    <p:sldLayoutId id="2147487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18.08.2020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3B3BF0-8265-477E-94B6-27D0009A5D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6" r:id="rId1"/>
    <p:sldLayoutId id="2147487687" r:id="rId2"/>
    <p:sldLayoutId id="2147487688" r:id="rId3"/>
    <p:sldLayoutId id="2147487689" r:id="rId4"/>
    <p:sldLayoutId id="2147487690" r:id="rId5"/>
    <p:sldLayoutId id="2147487691" r:id="rId6"/>
    <p:sldLayoutId id="2147487692" r:id="rId7"/>
    <p:sldLayoutId id="2147487693" r:id="rId8"/>
    <p:sldLayoutId id="2147487694" r:id="rId9"/>
    <p:sldLayoutId id="2147487695" r:id="rId10"/>
    <p:sldLayoutId id="2147487696" r:id="rId11"/>
    <p:sldLayoutId id="21474876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18.08.2020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4C4406-5054-4515-AAD7-4FFF12A52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8" r:id="rId1"/>
    <p:sldLayoutId id="2147487699" r:id="rId2"/>
    <p:sldLayoutId id="2147487700" r:id="rId3"/>
    <p:sldLayoutId id="2147487701" r:id="rId4"/>
    <p:sldLayoutId id="2147487702" r:id="rId5"/>
    <p:sldLayoutId id="2147487703" r:id="rId6"/>
    <p:sldLayoutId id="2147487704" r:id="rId7"/>
    <p:sldLayoutId id="2147487705" r:id="rId8"/>
    <p:sldLayoutId id="2147487706" r:id="rId9"/>
    <p:sldLayoutId id="2147487707" r:id="rId10"/>
    <p:sldLayoutId id="2147487708" r:id="rId11"/>
    <p:sldLayoutId id="214748770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18.08.2020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2388CF-15F2-4547-BD10-F842F6B96B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  <p:sldLayoutId id="2147487711" r:id="rId2"/>
    <p:sldLayoutId id="2147487712" r:id="rId3"/>
    <p:sldLayoutId id="2147487713" r:id="rId4"/>
    <p:sldLayoutId id="2147487714" r:id="rId5"/>
    <p:sldLayoutId id="2147487715" r:id="rId6"/>
    <p:sldLayoutId id="2147487716" r:id="rId7"/>
    <p:sldLayoutId id="2147487717" r:id="rId8"/>
    <p:sldLayoutId id="2147487718" r:id="rId9"/>
    <p:sldLayoutId id="2147487719" r:id="rId10"/>
    <p:sldLayoutId id="2147487720" r:id="rId11"/>
    <p:sldLayoutId id="214748772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57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665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18.08.2020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B54288-EAC5-417C-86CA-4184417C65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2" r:id="rId1"/>
    <p:sldLayoutId id="2147487723" r:id="rId2"/>
    <p:sldLayoutId id="2147487724" r:id="rId3"/>
    <p:sldLayoutId id="2147487725" r:id="rId4"/>
    <p:sldLayoutId id="2147487726" r:id="rId5"/>
    <p:sldLayoutId id="2147487727" r:id="rId6"/>
    <p:sldLayoutId id="2147487728" r:id="rId7"/>
    <p:sldLayoutId id="2147487729" r:id="rId8"/>
    <p:sldLayoutId id="2147487730" r:id="rId9"/>
    <p:sldLayoutId id="2147487731" r:id="rId10"/>
    <p:sldLayoutId id="2147487732" r:id="rId11"/>
    <p:sldLayoutId id="214748773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18.08.2020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33D117-EE55-4A74-9379-644E01A8EB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4" r:id="rId1"/>
    <p:sldLayoutId id="2147487735" r:id="rId2"/>
    <p:sldLayoutId id="2147487736" r:id="rId3"/>
    <p:sldLayoutId id="2147487737" r:id="rId4"/>
    <p:sldLayoutId id="2147487738" r:id="rId5"/>
    <p:sldLayoutId id="2147487739" r:id="rId6"/>
    <p:sldLayoutId id="2147487740" r:id="rId7"/>
    <p:sldLayoutId id="2147487741" r:id="rId8"/>
    <p:sldLayoutId id="2147487742" r:id="rId9"/>
    <p:sldLayoutId id="2147487743" r:id="rId10"/>
    <p:sldLayoutId id="2147487744" r:id="rId11"/>
    <p:sldLayoutId id="21474877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319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9320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18.08.2020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E05D7-91DF-4DA0-AFD1-3032DA047D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6" r:id="rId1"/>
    <p:sldLayoutId id="2147487747" r:id="rId2"/>
    <p:sldLayoutId id="2147487748" r:id="rId3"/>
    <p:sldLayoutId id="2147487749" r:id="rId4"/>
    <p:sldLayoutId id="2147487750" r:id="rId5"/>
    <p:sldLayoutId id="2147487751" r:id="rId6"/>
    <p:sldLayoutId id="2147487752" r:id="rId7"/>
    <p:sldLayoutId id="2147487753" r:id="rId8"/>
    <p:sldLayoutId id="2147487754" r:id="rId9"/>
    <p:sldLayoutId id="2147487755" r:id="rId10"/>
    <p:sldLayoutId id="2147487756" r:id="rId11"/>
    <p:sldLayoutId id="214748775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65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83487F-8BF5-402C-B778-76B72B91B223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882F9832-AB06-4DEE-833F-4EB9D78AD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666" r:id="rId2"/>
    <p:sldLayoutId id="2147487759" r:id="rId3"/>
    <p:sldLayoutId id="2147487665" r:id="rId4"/>
    <p:sldLayoutId id="2147487664" r:id="rId5"/>
    <p:sldLayoutId id="2147487663" r:id="rId6"/>
    <p:sldLayoutId id="2147487662" r:id="rId7"/>
    <p:sldLayoutId id="2147487661" r:id="rId8"/>
    <p:sldLayoutId id="2147487760" r:id="rId9"/>
    <p:sldLayoutId id="2147487660" r:id="rId10"/>
    <p:sldLayoutId id="2147487659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14346" y="142853"/>
            <a:ext cx="9358346" cy="1500198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НИЖНЕБЫКОВСКОГО </a:t>
            </a:r>
            <a:r>
              <a:rPr lang="ru-RU" sz="24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</a:t>
            </a:r>
            <a:r>
              <a:rPr lang="ru-RU" sz="2600" b="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600" b="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2600" b="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600" b="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4500" b="0" cap="all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4357694"/>
            <a:ext cx="8713788" cy="2093906"/>
          </a:xfrm>
        </p:spPr>
        <p:txBody>
          <a:bodyPr anchor="b">
            <a:normAutofit fontScale="85000" lnSpcReduction="20000"/>
          </a:bodyPr>
          <a:lstStyle/>
          <a:p>
            <a:pPr marL="0" indent="0" algn="ctr" eaLnBrk="1" hangingPunct="1">
              <a:lnSpc>
                <a:spcPct val="120000"/>
              </a:lnSpc>
              <a:buFont typeface="Georgia" pitchFamily="18" charset="0"/>
              <a:buNone/>
              <a:defRPr/>
            </a:pPr>
            <a:r>
              <a:rPr lang="ru-RU" alt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</a:p>
          <a:p>
            <a:pPr marL="0" indent="0" algn="ctr" eaLnBrk="1" hangingPunct="1">
              <a:lnSpc>
                <a:spcPct val="120000"/>
              </a:lnSpc>
              <a:buFont typeface="Georgia" pitchFamily="18" charset="0"/>
              <a:buNone/>
              <a:defRPr/>
            </a:pPr>
            <a:r>
              <a:rPr lang="ru-RU" alt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Нижнебыковского сельского поселения </a:t>
            </a:r>
            <a:endParaRPr lang="ru-RU" altLang="ru-RU" sz="31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20000"/>
              </a:lnSpc>
              <a:buFont typeface="Georgia" pitchFamily="18" charset="0"/>
              <a:buNone/>
              <a:defRPr/>
            </a:pPr>
            <a:r>
              <a:rPr lang="ru-RU" alt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Верхнедонского </a:t>
            </a:r>
            <a:r>
              <a:rPr lang="ru-RU" alt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marL="0" indent="0" algn="ctr" eaLnBrk="1" hangingPunct="1">
              <a:lnSpc>
                <a:spcPct val="120000"/>
              </a:lnSpc>
              <a:buFont typeface="Georgia" pitchFamily="18" charset="0"/>
              <a:buNone/>
              <a:defRPr/>
            </a:pPr>
            <a:r>
              <a:rPr lang="ru-RU" alt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2019 год</a:t>
            </a:r>
          </a:p>
        </p:txBody>
      </p:sp>
      <p:pic>
        <p:nvPicPr>
          <p:cNvPr id="132099" name="Picture 2" descr="F:\Новая папка\DSCN3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903912" cy="287972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7" name="Object 4"/>
          <p:cNvGraphicFramePr>
            <a:graphicFrameLocks noGrp="1"/>
          </p:cNvGraphicFramePr>
          <p:nvPr>
            <p:ph sz="half" idx="2"/>
          </p:nvPr>
        </p:nvGraphicFramePr>
        <p:xfrm>
          <a:off x="728663" y="2471738"/>
          <a:ext cx="8099425" cy="4127500"/>
        </p:xfrm>
        <a:graphic>
          <a:graphicData uri="http://schemas.openxmlformats.org/presentationml/2006/ole">
            <p:oleObj spid="_x0000_s142355" r:id="rId3" imgW="8096190" imgH="4133446" progId="Excel.Chart.8">
              <p:embed/>
            </p:oleObj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р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асходов бюджета 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Нижнебыковского</a:t>
            </a: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Верхнедонского района</a:t>
            </a:r>
            <a:b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реализацию муниципальных программ сельского поселения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42340" name="Номер слайда 1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253642-0665-4728-B6E8-C1F9EE1B4774}" type="slidenum">
              <a:rPr lang="ru-RU" altLang="ru-RU" smtClean="0"/>
              <a:pPr/>
              <a:t>10</a:t>
            </a:fld>
            <a:endParaRPr lang="ru-RU" altLang="ru-RU"/>
          </a:p>
        </p:txBody>
      </p:sp>
      <p:graphicFrame>
        <p:nvGraphicFramePr>
          <p:cNvPr id="2" name="Диаграмма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5881729"/>
              </p:ext>
            </p:extLst>
          </p:nvPr>
        </p:nvGraphicFramePr>
        <p:xfrm>
          <a:off x="415925" y="2108200"/>
          <a:ext cx="8345488" cy="444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865188"/>
          </a:xfrm>
        </p:spPr>
        <p:txBody>
          <a:bodyPr/>
          <a:lstStyle/>
          <a:p>
            <a:pPr algn="ctr"/>
            <a:r>
              <a:rPr lang="ru-RU" altLang="ru-RU" sz="1600" b="1" dirty="0"/>
              <a:t>Расходы бюджета Нижнебыковского сельского поселения Верхнедонского района в 2019 году по муниципальным программам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5651500" y="333375"/>
            <a:ext cx="273685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43364" name="Rectangle 10"/>
          <p:cNvSpPr>
            <a:spLocks noChangeArrowheads="1"/>
          </p:cNvSpPr>
          <p:nvPr/>
        </p:nvSpPr>
        <p:spPr bwMode="auto">
          <a:xfrm>
            <a:off x="8459788" y="2603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AA82430-6202-4E40-88C2-2016C018CE74}" type="slidenum">
              <a:rPr lang="ru-RU" altLang="ru-RU">
                <a:solidFill>
                  <a:srgbClr val="FFFFFF"/>
                </a:solidFill>
                <a:latin typeface="Arial" charset="0"/>
              </a:rPr>
              <a:pPr/>
              <a:t>11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65" name="Oval 7"/>
          <p:cNvSpPr>
            <a:spLocks noChangeArrowheads="1"/>
          </p:cNvSpPr>
          <p:nvPr/>
        </p:nvSpPr>
        <p:spPr bwMode="auto">
          <a:xfrm>
            <a:off x="3357554" y="1500174"/>
            <a:ext cx="2571768" cy="1447231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dirty="0">
                <a:latin typeface="Times New Roman" pitchFamily="18" charset="0"/>
              </a:rPr>
              <a:t>Муниципальная политика– </a:t>
            </a:r>
          </a:p>
          <a:p>
            <a:pPr algn="ctr"/>
            <a:r>
              <a:rPr lang="ru-RU" altLang="ru-RU" sz="1400" dirty="0">
                <a:latin typeface="Times New Roman" pitchFamily="18" charset="0"/>
              </a:rPr>
              <a:t>135,8 </a:t>
            </a:r>
            <a:r>
              <a:rPr lang="ru-RU" altLang="ru-RU" sz="1400" dirty="0" err="1">
                <a:latin typeface="Times New Roman" pitchFamily="18" charset="0"/>
              </a:rPr>
              <a:t>тыс.руб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143366" name="Oval 8"/>
          <p:cNvSpPr>
            <a:spLocks noChangeArrowheads="1"/>
          </p:cNvSpPr>
          <p:nvPr/>
        </p:nvSpPr>
        <p:spPr bwMode="auto">
          <a:xfrm>
            <a:off x="210422" y="1973065"/>
            <a:ext cx="2808287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dirty="0">
                <a:latin typeface="Times New Roman" pitchFamily="18" charset="0"/>
              </a:rPr>
              <a:t>Развитие транспортной системы – </a:t>
            </a:r>
          </a:p>
          <a:p>
            <a:pPr algn="ctr"/>
            <a:r>
              <a:rPr lang="ru-RU" altLang="ru-RU" sz="1400" dirty="0">
                <a:latin typeface="Times New Roman" pitchFamily="18" charset="0"/>
              </a:rPr>
              <a:t>951,6 </a:t>
            </a:r>
            <a:r>
              <a:rPr lang="ru-RU" altLang="ru-RU" sz="1400" dirty="0" err="1">
                <a:latin typeface="Times New Roman" pitchFamily="18" charset="0"/>
              </a:rPr>
              <a:t>тыс.рублей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43367" name="Oval 9"/>
          <p:cNvSpPr>
            <a:spLocks noChangeArrowheads="1"/>
          </p:cNvSpPr>
          <p:nvPr/>
        </p:nvSpPr>
        <p:spPr bwMode="auto">
          <a:xfrm>
            <a:off x="1654593" y="5429051"/>
            <a:ext cx="3312368" cy="1366837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dirty="0">
                <a:latin typeface="Times New Roman" pitchFamily="18" charset="0"/>
              </a:rPr>
              <a:t>Обеспечение общественного порядка </a:t>
            </a:r>
          </a:p>
          <a:p>
            <a:pPr algn="ctr"/>
            <a:r>
              <a:rPr lang="ru-RU" altLang="ru-RU" sz="1400" dirty="0">
                <a:latin typeface="Times New Roman" pitchFamily="18" charset="0"/>
              </a:rPr>
              <a:t>и противодействие преступности – </a:t>
            </a:r>
          </a:p>
          <a:p>
            <a:pPr algn="ctr"/>
            <a:r>
              <a:rPr lang="ru-RU" altLang="ru-RU" sz="1400" dirty="0">
                <a:latin typeface="Times New Roman" pitchFamily="18" charset="0"/>
              </a:rPr>
              <a:t>208,7 </a:t>
            </a:r>
            <a:r>
              <a:rPr lang="ru-RU" altLang="ru-RU" sz="1400" dirty="0" err="1">
                <a:latin typeface="Times New Roman" pitchFamily="18" charset="0"/>
              </a:rPr>
              <a:t>тыс.рублей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43368" name="Oval 12"/>
          <p:cNvSpPr>
            <a:spLocks noChangeArrowheads="1"/>
          </p:cNvSpPr>
          <p:nvPr/>
        </p:nvSpPr>
        <p:spPr bwMode="auto">
          <a:xfrm>
            <a:off x="6143636" y="1678571"/>
            <a:ext cx="2698888" cy="1511300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dirty="0">
                <a:latin typeface="Times New Roman" pitchFamily="18" charset="0"/>
              </a:rPr>
              <a:t>Развитие благоустройства– </a:t>
            </a:r>
          </a:p>
          <a:p>
            <a:pPr algn="ctr"/>
            <a:r>
              <a:rPr lang="ru-RU" altLang="ru-RU" sz="1400" dirty="0">
                <a:latin typeface="Times New Roman" pitchFamily="18" charset="0"/>
              </a:rPr>
              <a:t>267,7 </a:t>
            </a:r>
            <a:r>
              <a:rPr lang="ru-RU" altLang="ru-RU" sz="1400" dirty="0" err="1">
                <a:latin typeface="Times New Roman" pitchFamily="18" charset="0"/>
              </a:rPr>
              <a:t>тыс.рублей</a:t>
            </a:r>
            <a:r>
              <a:rPr lang="ru-RU" altLang="ru-RU" dirty="0"/>
              <a:t> </a:t>
            </a:r>
          </a:p>
        </p:txBody>
      </p:sp>
      <p:sp>
        <p:nvSpPr>
          <p:cNvPr id="143369" name="Oval 21"/>
          <p:cNvSpPr>
            <a:spLocks noChangeArrowheads="1"/>
          </p:cNvSpPr>
          <p:nvPr/>
        </p:nvSpPr>
        <p:spPr bwMode="auto">
          <a:xfrm>
            <a:off x="6215074" y="3357562"/>
            <a:ext cx="2682864" cy="157163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dirty="0">
                <a:latin typeface="Times New Roman" pitchFamily="18" charset="0"/>
              </a:rPr>
              <a:t>Пожарная безопасность</a:t>
            </a:r>
          </a:p>
          <a:p>
            <a:pPr algn="ctr"/>
            <a:r>
              <a:rPr lang="ru-RU" altLang="ru-RU" sz="1200" dirty="0">
                <a:latin typeface="Times New Roman" pitchFamily="18" charset="0"/>
              </a:rPr>
              <a:t> - 7,9 </a:t>
            </a:r>
            <a:r>
              <a:rPr lang="ru-RU" altLang="ru-RU" sz="1200" dirty="0" err="1">
                <a:latin typeface="Times New Roman" pitchFamily="18" charset="0"/>
              </a:rPr>
              <a:t>тыс.рублей</a:t>
            </a:r>
            <a:r>
              <a:rPr lang="ru-RU" altLang="ru-RU" sz="1200" dirty="0"/>
              <a:t> </a:t>
            </a:r>
          </a:p>
        </p:txBody>
      </p:sp>
      <p:sp>
        <p:nvSpPr>
          <p:cNvPr id="143370" name="Oval 23"/>
          <p:cNvSpPr>
            <a:spLocks noChangeArrowheads="1"/>
          </p:cNvSpPr>
          <p:nvPr/>
        </p:nvSpPr>
        <p:spPr bwMode="auto">
          <a:xfrm>
            <a:off x="5572132" y="5212561"/>
            <a:ext cx="2857520" cy="143986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dirty="0">
                <a:latin typeface="Times New Roman" pitchFamily="18" charset="0"/>
              </a:rPr>
              <a:t>Развитие культуры– </a:t>
            </a:r>
          </a:p>
          <a:p>
            <a:pPr algn="ctr"/>
            <a:r>
              <a:rPr lang="ru-RU" altLang="ru-RU" sz="1400" dirty="0">
                <a:latin typeface="Times New Roman" pitchFamily="18" charset="0"/>
              </a:rPr>
              <a:t>1084,1 </a:t>
            </a:r>
            <a:r>
              <a:rPr lang="ru-RU" altLang="ru-RU" sz="1400" dirty="0" err="1">
                <a:latin typeface="Times New Roman" pitchFamily="18" charset="0"/>
              </a:rPr>
              <a:t>тыс.рублей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43371" name="Oval 25"/>
          <p:cNvSpPr>
            <a:spLocks noChangeArrowheads="1"/>
          </p:cNvSpPr>
          <p:nvPr/>
        </p:nvSpPr>
        <p:spPr bwMode="auto">
          <a:xfrm>
            <a:off x="3563938" y="3068638"/>
            <a:ext cx="2303462" cy="19446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/>
              <a:t>Всего расходов</a:t>
            </a:r>
          </a:p>
          <a:p>
            <a:pPr algn="ctr"/>
            <a:r>
              <a:rPr lang="ru-RU" altLang="ru-RU" dirty="0"/>
              <a:t>2475,9 </a:t>
            </a:r>
            <a:r>
              <a:rPr lang="ru-RU" altLang="ru-RU" dirty="0" err="1"/>
              <a:t>тыс.рублей</a:t>
            </a:r>
            <a:endParaRPr lang="ru-RU" alt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747D837-5F0A-453C-BF2E-9198250E40D6}"/>
              </a:ext>
            </a:extLst>
          </p:cNvPr>
          <p:cNvCxnSpPr>
            <a:stCxn id="143371" idx="1"/>
          </p:cNvCxnSpPr>
          <p:nvPr/>
        </p:nvCxnSpPr>
        <p:spPr>
          <a:xfrm flipH="1" flipV="1">
            <a:off x="2915816" y="3068638"/>
            <a:ext cx="985456" cy="284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8B9DAA8-80EF-4A5A-8CD5-6E4DFEB52378}"/>
              </a:ext>
            </a:extLst>
          </p:cNvPr>
          <p:cNvCxnSpPr>
            <a:stCxn id="143371" idx="0"/>
          </p:cNvCxnSpPr>
          <p:nvPr/>
        </p:nvCxnSpPr>
        <p:spPr>
          <a:xfrm flipV="1">
            <a:off x="4715669" y="2947405"/>
            <a:ext cx="347" cy="12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109946C-E56B-48F4-BBC1-2BC38F3E2E5C}"/>
              </a:ext>
            </a:extLst>
          </p:cNvPr>
          <p:cNvCxnSpPr>
            <a:stCxn id="143371" idx="7"/>
            <a:endCxn id="143368" idx="3"/>
          </p:cNvCxnSpPr>
          <p:nvPr/>
        </p:nvCxnSpPr>
        <p:spPr>
          <a:xfrm rot="5400000" flipH="1" flipV="1">
            <a:off x="5842030" y="2656583"/>
            <a:ext cx="384885" cy="100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45FDC21-2C2C-4352-ADE9-18C4C74C2101}"/>
              </a:ext>
            </a:extLst>
          </p:cNvPr>
          <p:cNvCxnSpPr/>
          <p:nvPr/>
        </p:nvCxnSpPr>
        <p:spPr>
          <a:xfrm>
            <a:off x="5868144" y="4077072"/>
            <a:ext cx="322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CE4DACEA-CB79-4B4A-B235-73F4AAB0666F}"/>
              </a:ext>
            </a:extLst>
          </p:cNvPr>
          <p:cNvCxnSpPr>
            <a:stCxn id="143371" idx="5"/>
            <a:endCxn id="143370" idx="0"/>
          </p:cNvCxnSpPr>
          <p:nvPr/>
        </p:nvCxnSpPr>
        <p:spPr>
          <a:xfrm rot="16200000" flipH="1">
            <a:off x="6023465" y="4235133"/>
            <a:ext cx="484029" cy="1470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1E8AC14-23A9-4131-999C-5B5BE6619CC2}"/>
              </a:ext>
            </a:extLst>
          </p:cNvPr>
          <p:cNvCxnSpPr>
            <a:endCxn id="143367" idx="7"/>
          </p:cNvCxnSpPr>
          <p:nvPr/>
        </p:nvCxnSpPr>
        <p:spPr>
          <a:xfrm flipH="1">
            <a:off x="4481876" y="5013325"/>
            <a:ext cx="233793" cy="615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B4C03A0-4AF9-401D-9BEF-ABA19DAF4A3D}"/>
              </a:ext>
            </a:extLst>
          </p:cNvPr>
          <p:cNvCxnSpPr>
            <a:stCxn id="143371" idx="2"/>
          </p:cNvCxnSpPr>
          <p:nvPr/>
        </p:nvCxnSpPr>
        <p:spPr>
          <a:xfrm flipH="1">
            <a:off x="3052009" y="4040982"/>
            <a:ext cx="511929" cy="76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0" name="Овал 143359">
            <a:extLst>
              <a:ext uri="{FF2B5EF4-FFF2-40B4-BE49-F238E27FC236}">
                <a16:creationId xmlns:a16="http://schemas.microsoft.com/office/drawing/2014/main" xmlns="" id="{F8CCA7D8-6BD1-4B4A-B981-D322D84D001A}"/>
              </a:ext>
            </a:extLst>
          </p:cNvPr>
          <p:cNvSpPr/>
          <p:nvPr/>
        </p:nvSpPr>
        <p:spPr>
          <a:xfrm>
            <a:off x="428596" y="3812594"/>
            <a:ext cx="2884050" cy="14855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Социальная поддержка граждан – 64,0 </a:t>
            </a:r>
            <a:r>
              <a:rPr lang="ru-RU" sz="1200" dirty="0" err="1">
                <a:solidFill>
                  <a:schemeClr val="tx1"/>
                </a:solidFill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Нижнебыковского сельского поселения Верхнедонского района в 2019 году</a:t>
            </a:r>
            <a:endParaRPr lang="ru-RU" altLang="ru-RU" sz="25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438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175" y="1125538"/>
          <a:ext cx="9137650" cy="5537200"/>
        </p:xfrm>
        <a:graphic>
          <a:graphicData uri="http://schemas.openxmlformats.org/presentationml/2006/ole">
            <p:oleObj spid="_x0000_s144405" r:id="rId3" imgW="9132599" imgH="5535648" progId="Excel.Chart.8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050" y="11112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44388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190A11-C7A7-4AE6-917D-D6E6C0AAEDB6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7227616"/>
              </p:ext>
            </p:extLst>
          </p:nvPr>
        </p:nvGraphicFramePr>
        <p:xfrm>
          <a:off x="101600" y="1673225"/>
          <a:ext cx="88392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6" name="AutoShape 10"/>
          <p:cNvSpPr>
            <a:spLocks noChangeArrowheads="1"/>
          </p:cNvSpPr>
          <p:nvPr/>
        </p:nvSpPr>
        <p:spPr bwMode="auto">
          <a:xfrm>
            <a:off x="357158" y="4149725"/>
            <a:ext cx="8429684" cy="2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000" dirty="0">
                <a:latin typeface="Times New Roman" pitchFamily="18" charset="0"/>
              </a:rPr>
              <a:t>За 2019 год расходы составили – 83,3 </a:t>
            </a:r>
            <a:r>
              <a:rPr lang="ru-RU" altLang="ru-RU" sz="2000" dirty="0" err="1">
                <a:latin typeface="Times New Roman" pitchFamily="18" charset="0"/>
              </a:rPr>
              <a:t>тыс.рублей</a:t>
            </a:r>
            <a:endParaRPr lang="ru-RU" altLang="ru-RU" sz="2000" dirty="0">
              <a:latin typeface="Times New Roman" pitchFamily="18" charset="0"/>
            </a:endParaRPr>
          </a:p>
          <a:p>
            <a:r>
              <a:rPr lang="ru-RU" altLang="ru-RU" sz="2000" dirty="0">
                <a:latin typeface="Times New Roman" pitchFamily="18" charset="0"/>
              </a:rPr>
              <a:t>Расходы направлены на осуществление первичного воинского учета, </a:t>
            </a:r>
          </a:p>
          <a:p>
            <a:r>
              <a:rPr lang="ru-RU" altLang="ru-RU" sz="2000" dirty="0">
                <a:latin typeface="Times New Roman" pitchFamily="18" charset="0"/>
              </a:rPr>
              <a:t>на территории где отсутствуют военные комиссариаты</a:t>
            </a:r>
          </a:p>
          <a:p>
            <a:r>
              <a:rPr lang="ru-RU" altLang="ru-RU" sz="2000" dirty="0">
                <a:latin typeface="Times New Roman" pitchFamily="18" charset="0"/>
              </a:rPr>
              <a:t> (выплата заработной платы и начисления)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15262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Основные показатели по отрасли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Национальная оборона»</a:t>
            </a:r>
          </a:p>
        </p:txBody>
      </p:sp>
      <p:sp>
        <p:nvSpPr>
          <p:cNvPr id="145410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92E1A6-36D2-497F-AA0B-8D073D67E0C6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90135" y="3789040"/>
            <a:ext cx="8658429" cy="22597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algn="just" defTabSz="8890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525" y="260350"/>
            <a:ext cx="2941638" cy="3651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Нижнебыковского сельского поселения</a:t>
            </a:r>
          </a:p>
        </p:txBody>
      </p:sp>
      <p:pic>
        <p:nvPicPr>
          <p:cNvPr id="145413" name="Picture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2143125" cy="2143125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5414" name="Picture 9" descr="images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412875"/>
            <a:ext cx="2974975" cy="2160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5415" name="Picture 10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643050"/>
            <a:ext cx="25146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reklamasevproduction.s3.amazonaws.com/advt_photo/1073919/22572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357298"/>
            <a:ext cx="1785950" cy="1714512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643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DD8900-E576-4555-812B-27BEB60577F5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3214686"/>
            <a:ext cx="8353425" cy="84023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889000">
              <a:lnSpc>
                <a:spcPct val="90000"/>
              </a:lnSpc>
              <a:defRPr/>
            </a:pP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За 2019 год расходы составили –7,9 тыс. рублей. </a:t>
            </a:r>
          </a:p>
          <a:p>
            <a:pPr algn="just" defTabSz="889000">
              <a:lnSpc>
                <a:spcPct val="90000"/>
              </a:lnSpc>
              <a:defRPr/>
            </a:pPr>
            <a:endParaRPr lang="ru-RU" altLang="ru-RU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just" defTabSz="889000">
              <a:lnSpc>
                <a:spcPct val="90000"/>
              </a:lnSpc>
              <a:defRPr/>
            </a:pPr>
            <a:r>
              <a:rPr lang="ru-RU" alt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направлены на обеспечение мероприятий по пожарной безопасности</a:t>
            </a:r>
          </a:p>
        </p:txBody>
      </p:sp>
      <p:pic>
        <p:nvPicPr>
          <p:cNvPr id="146436" name="Picture 5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41313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5795963" y="260350"/>
            <a:ext cx="2663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поселения</a:t>
            </a: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1976431" cy="1926605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Основные показатели по отрасли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«Национальная безопасность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правоохранительная деятельность»</a:t>
            </a:r>
          </a:p>
        </p:txBody>
      </p:sp>
      <p:pic>
        <p:nvPicPr>
          <p:cNvPr id="12" name="Рисунок 11" descr="https://md-eksperiment.org/images/posts/2bb717ca-2f5e-47d0-aa75-0db0058cef6e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214818"/>
            <a:ext cx="3643338" cy="24288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47458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0A5A1A-4317-4DBC-A86E-0D4725E992A9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3500438"/>
            <a:ext cx="3734909" cy="3143272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работники культуры принимали участие 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крупных </a:t>
            </a: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районных мероприятиях: 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фестивалях </a:t>
            </a:r>
          </a:p>
          <a:p>
            <a:pPr algn="ctr"/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Свет рождественской звезды» и «Радуга талантов» , </a:t>
            </a:r>
            <a:endParaRPr lang="ru-RU" altLang="ru-RU" sz="1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онкурсе </a:t>
            </a: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«Звездочки </a:t>
            </a:r>
            <a:r>
              <a:rPr lang="ru-RU" altLang="ru-RU" sz="1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Верхнедонья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смотре 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«Виктория» </a:t>
            </a:r>
            <a:endParaRPr lang="ru-RU" altLang="ru-RU" sz="1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праздновании Дня </a:t>
            </a: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станицы Казанская </a:t>
            </a:r>
            <a:endParaRPr lang="ru-RU" altLang="ru-RU" sz="1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других мероприятиях.</a:t>
            </a:r>
            <a:endParaRPr lang="ru-RU" altLang="ru-RU" sz="1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4054811"/>
              </p:ext>
            </p:extLst>
          </p:nvPr>
        </p:nvGraphicFramePr>
        <p:xfrm>
          <a:off x="285720" y="1500174"/>
          <a:ext cx="4642330" cy="292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142851"/>
            <a:ext cx="5286379" cy="17145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бюджета Нижнебыковского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сельского поселения</a:t>
            </a:r>
            <a:b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Верхнедонского района </a:t>
            </a:r>
            <a:b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altLang="ru-RU" sz="2000" dirty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43780"/>
            <a:ext cx="3702558" cy="2613782"/>
          </a:xfrm>
          <a:prstGeom prst="rect">
            <a:avLst/>
          </a:prstGeom>
          <a:noFill/>
          <a:ln w="76200">
            <a:solidFill>
              <a:srgbClr val="F6A8EB"/>
            </a:solidFill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357694"/>
            <a:ext cx="3929090" cy="2214578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1338"/>
            <a:ext cx="8229600" cy="360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8291314"/>
              </p:ext>
            </p:extLst>
          </p:nvPr>
        </p:nvGraphicFramePr>
        <p:xfrm>
          <a:off x="2214546" y="3000372"/>
          <a:ext cx="4071966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3100" y="130175"/>
            <a:ext cx="2843213" cy="228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 Нижнебыковскоо поселения</a:t>
            </a:r>
          </a:p>
        </p:txBody>
      </p:sp>
      <p:sp>
        <p:nvSpPr>
          <p:cNvPr id="148484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6D462A-C912-4C79-BCB6-3A675AE9C747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857232"/>
            <a:ext cx="2571768" cy="200597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572008"/>
            <a:ext cx="3000396" cy="2014016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572008"/>
            <a:ext cx="2928958" cy="203937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000108"/>
            <a:ext cx="2643206" cy="186319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 Нижнебыковсмкоо сельского поселения</a:t>
            </a:r>
          </a:p>
        </p:txBody>
      </p:sp>
      <p:sp>
        <p:nvSpPr>
          <p:cNvPr id="149508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9294C6-22B3-48DE-8099-6D2570A764D6}" type="slidenum">
              <a:rPr lang="ru-RU" altLang="ru-RU" smtClean="0"/>
              <a:pPr/>
              <a:t>17</a:t>
            </a:fld>
            <a:endParaRPr lang="ru-RU" altLang="ru-RU"/>
          </a:p>
        </p:txBody>
      </p:sp>
      <p:grpSp>
        <p:nvGrpSpPr>
          <p:cNvPr id="149509" name="Скругленная прямоугольная выноска 12"/>
          <p:cNvGrpSpPr>
            <a:grpSpLocks/>
          </p:cNvGrpSpPr>
          <p:nvPr/>
        </p:nvGrpSpPr>
        <p:grpSpPr bwMode="auto">
          <a:xfrm>
            <a:off x="0" y="1785926"/>
            <a:ext cx="5857884" cy="3214710"/>
            <a:chOff x="2599" y="2064"/>
            <a:chExt cx="3504" cy="2196"/>
          </a:xfrm>
        </p:grpSpPr>
        <p:pic>
          <p:nvPicPr>
            <p:cNvPr id="149513" name="Скругленная прямоугольная выноска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9" y="2064"/>
              <a:ext cx="3504" cy="2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14" name="Text Box 8"/>
            <p:cNvSpPr txBox="1">
              <a:spLocks noChangeArrowheads="1"/>
            </p:cNvSpPr>
            <p:nvPr/>
          </p:nvSpPr>
          <p:spPr bwMode="auto">
            <a:xfrm>
              <a:off x="2732" y="2360"/>
              <a:ext cx="2986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altLang="ru-RU" b="1" dirty="0" smtClean="0"/>
                <a:t>    В </a:t>
              </a:r>
              <a:r>
                <a:rPr lang="ru-RU" altLang="ru-RU" b="1" dirty="0"/>
                <a:t>2019 году из бюджета сельского </a:t>
              </a:r>
              <a:endParaRPr lang="ru-RU" altLang="ru-RU" b="1" dirty="0" smtClean="0"/>
            </a:p>
            <a:p>
              <a:r>
                <a:rPr lang="ru-RU" altLang="ru-RU" b="1" dirty="0" smtClean="0"/>
                <a:t>поселения    были </a:t>
              </a:r>
              <a:r>
                <a:rPr lang="ru-RU" altLang="ru-RU" b="1" dirty="0"/>
                <a:t>направлены средства на:</a:t>
              </a:r>
            </a:p>
            <a:p>
              <a:r>
                <a:rPr lang="ru-RU" altLang="ru-RU" b="1" dirty="0"/>
                <a:t>-  уличное освещение – 67,9 тыс. рублей;</a:t>
              </a:r>
            </a:p>
            <a:p>
              <a:pPr>
                <a:buFontTx/>
                <a:buChar char="-"/>
              </a:pPr>
              <a:r>
                <a:rPr lang="ru-RU" altLang="ru-RU" b="1" dirty="0" smtClean="0"/>
                <a:t>  содержание </a:t>
              </a:r>
              <a:r>
                <a:rPr lang="ru-RU" altLang="ru-RU" b="1" dirty="0"/>
                <a:t>кладбищ, памятников,  </a:t>
              </a:r>
              <a:endParaRPr lang="ru-RU" altLang="ru-RU" b="1" dirty="0" smtClean="0"/>
            </a:p>
            <a:p>
              <a:r>
                <a:rPr lang="ru-RU" altLang="ru-RU" b="1" dirty="0" smtClean="0"/>
                <a:t>   </a:t>
              </a:r>
              <a:r>
                <a:rPr lang="ru-RU" altLang="ru-RU" b="1" dirty="0" smtClean="0"/>
                <a:t>прочие </a:t>
              </a:r>
              <a:r>
                <a:rPr lang="ru-RU" altLang="ru-RU" b="1" dirty="0"/>
                <a:t>мероприятия – 49,7 тыс. рублей;</a:t>
              </a:r>
            </a:p>
            <a:p>
              <a:pPr marL="171450" indent="-171450">
                <a:buFontTx/>
                <a:buChar char="-"/>
              </a:pPr>
              <a:r>
                <a:rPr lang="ru-RU" altLang="ru-RU" b="1" dirty="0">
                  <a:cs typeface="Calibri" panose="020F0502020204030204" pitchFamily="34" charset="0"/>
                </a:rPr>
                <a:t>приобретение детской игровой площадки – 100,0 </a:t>
              </a:r>
              <a:r>
                <a:rPr lang="ru-RU" altLang="ru-RU" b="1" dirty="0" err="1">
                  <a:cs typeface="Calibri" panose="020F0502020204030204" pitchFamily="34" charset="0"/>
                </a:rPr>
                <a:t>тыс.рублей</a:t>
              </a:r>
              <a:r>
                <a:rPr lang="ru-RU" altLang="ru-RU" b="1" dirty="0">
                  <a:cs typeface="Calibri" panose="020F0502020204030204" pitchFamily="34" charset="0"/>
                </a:rPr>
                <a:t>;</a:t>
              </a:r>
            </a:p>
            <a:p>
              <a:pPr marL="171450" indent="-171450">
                <a:buFontTx/>
                <a:buChar char="-"/>
              </a:pPr>
              <a:r>
                <a:rPr lang="ru-RU" altLang="ru-RU" b="1" dirty="0">
                  <a:cs typeface="Calibri" panose="020F0502020204030204" pitchFamily="34" charset="0"/>
                </a:rPr>
                <a:t>расходы на организацию сбора и вывоза </a:t>
              </a:r>
              <a:r>
                <a:rPr lang="ru-RU" altLang="ru-RU" b="1" dirty="0" smtClean="0">
                  <a:cs typeface="Calibri" panose="020F0502020204030204" pitchFamily="34" charset="0"/>
                </a:rPr>
                <a:t>ТКО,  </a:t>
              </a:r>
              <a:r>
                <a:rPr lang="ru-RU" altLang="ru-RU" b="1" dirty="0">
                  <a:cs typeface="Calibri" panose="020F0502020204030204" pitchFamily="34" charset="0"/>
                </a:rPr>
                <a:t>прочие мероприятия – 95,0 </a:t>
              </a:r>
              <a:r>
                <a:rPr lang="ru-RU" altLang="ru-RU" b="1" dirty="0" smtClean="0">
                  <a:cs typeface="Calibri" panose="020F0502020204030204" pitchFamily="34" charset="0"/>
                </a:rPr>
                <a:t>тыс.рублей</a:t>
              </a:r>
              <a:endParaRPr lang="ru-RU" altLang="ru-RU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661988"/>
            <a:ext cx="4786346" cy="62387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Расходы бюджета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ж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илищно-коммунальное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хозяйство</a:t>
            </a:r>
          </a:p>
        </p:txBody>
      </p:sp>
      <p:sp>
        <p:nvSpPr>
          <p:cNvPr id="149511" name="AutoShape 15"/>
          <p:cNvSpPr>
            <a:spLocks noChangeArrowheads="1"/>
          </p:cNvSpPr>
          <p:nvPr/>
        </p:nvSpPr>
        <p:spPr bwMode="auto">
          <a:xfrm>
            <a:off x="4714876" y="785794"/>
            <a:ext cx="4214842" cy="107157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/>
              <a:t>Общий объем расходов </a:t>
            </a:r>
          </a:p>
          <a:p>
            <a:pPr algn="ctr"/>
            <a:r>
              <a:rPr lang="ru-RU" altLang="ru-RU" dirty="0"/>
              <a:t>на жилищно-коммунальное хозяйство</a:t>
            </a:r>
          </a:p>
          <a:p>
            <a:pPr algn="ctr"/>
            <a:r>
              <a:rPr lang="ru-RU" altLang="ru-RU" dirty="0"/>
              <a:t> в 2019 году – 312,6 </a:t>
            </a:r>
            <a:r>
              <a:rPr lang="ru-RU" altLang="ru-RU" dirty="0" err="1"/>
              <a:t>тыс.рублей</a:t>
            </a:r>
            <a:endParaRPr lang="ru-RU" altLang="ru-RU" dirty="0"/>
          </a:p>
        </p:txBody>
      </p:sp>
      <p:pic>
        <p:nvPicPr>
          <p:cNvPr id="14" name="Рисунок 13" descr="D:\ФОТО\Субботник 11.06\SAM_7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85992"/>
            <a:ext cx="3143272" cy="2071702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КОНКУРС  2019\36)Контейнер для сбора ТБ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857760"/>
            <a:ext cx="2786082" cy="18573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4847244"/>
            <a:ext cx="5429289" cy="187636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867400" y="260350"/>
            <a:ext cx="273685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поселения</a:t>
            </a:r>
          </a:p>
        </p:txBody>
      </p:sp>
      <p:grpSp>
        <p:nvGrpSpPr>
          <p:cNvPr id="150530" name="Скругленная прямоугольная выноска 12"/>
          <p:cNvGrpSpPr>
            <a:grpSpLocks/>
          </p:cNvGrpSpPr>
          <p:nvPr/>
        </p:nvGrpSpPr>
        <p:grpSpPr bwMode="auto">
          <a:xfrm>
            <a:off x="357689" y="1643050"/>
            <a:ext cx="4429343" cy="2378073"/>
            <a:chOff x="3051" y="2665"/>
            <a:chExt cx="2925" cy="1535"/>
          </a:xfrm>
        </p:grpSpPr>
        <p:pic>
          <p:nvPicPr>
            <p:cNvPr id="150538" name="Скругленная прямоугольная выноска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51" y="2665"/>
              <a:ext cx="2925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39" name="Text Box 13"/>
            <p:cNvSpPr txBox="1">
              <a:spLocks noChangeArrowheads="1"/>
            </p:cNvSpPr>
            <p:nvPr/>
          </p:nvSpPr>
          <p:spPr bwMode="auto">
            <a:xfrm>
              <a:off x="3145" y="2779"/>
              <a:ext cx="2495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400" b="1" dirty="0">
                  <a:latin typeface="Georgia" pitchFamily="18" charset="0"/>
                </a:rPr>
                <a:t>В 2019 году была направлены средства на:</a:t>
              </a:r>
            </a:p>
            <a:p>
              <a:pPr algn="ctr"/>
              <a:endParaRPr lang="ru-RU" altLang="ru-RU" sz="1400" b="1" dirty="0">
                <a:latin typeface="Georgia" pitchFamily="18" charset="0"/>
              </a:endParaRPr>
            </a:p>
            <a:p>
              <a:pPr algn="ctr">
                <a:buFontTx/>
                <a:buChar char="-"/>
              </a:pPr>
              <a:r>
                <a:rPr lang="ru-RU" altLang="ru-RU" sz="1400" b="1" dirty="0">
                  <a:latin typeface="Georgia" pitchFamily="18" charset="0"/>
                </a:rPr>
                <a:t>содержание дорог – </a:t>
              </a:r>
              <a:r>
                <a:rPr lang="ru-RU" altLang="ru-RU" sz="1400" b="1" dirty="0">
                  <a:latin typeface="Arial" charset="0"/>
                </a:rPr>
                <a:t>959,6</a:t>
              </a:r>
              <a:r>
                <a:rPr lang="ru-RU" altLang="ru-RU" sz="1400" b="1" dirty="0">
                  <a:latin typeface="Georgia" pitchFamily="18" charset="0"/>
                </a:rPr>
                <a:t> тыс. рублей;</a:t>
              </a:r>
            </a:p>
          </p:txBody>
        </p:sp>
      </p:grpSp>
      <p:sp>
        <p:nvSpPr>
          <p:cNvPr id="150531" name="Rectangle 14"/>
          <p:cNvSpPr>
            <a:spLocks noChangeArrowheads="1"/>
          </p:cNvSpPr>
          <p:nvPr/>
        </p:nvSpPr>
        <p:spPr bwMode="auto">
          <a:xfrm>
            <a:off x="8532813" y="260350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BCC52D9-800D-4F7D-9745-97DA90EA2564}" type="slidenum">
              <a:rPr lang="ru-RU" altLang="ru-RU">
                <a:solidFill>
                  <a:srgbClr val="FFFFFF"/>
                </a:solidFill>
                <a:latin typeface="Arial" charset="0"/>
              </a:rPr>
              <a:pPr/>
              <a:t>18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4935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асход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ы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Нижнебыковского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Верхнедонского района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ru-RU" sz="2000" dirty="0">
                <a:solidFill>
                  <a:srgbClr val="9537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дорожное хозяйство</a:t>
            </a:r>
          </a:p>
        </p:txBody>
      </p:sp>
      <p:pic>
        <p:nvPicPr>
          <p:cNvPr id="150533" name="Picture 12" descr="D:\ФОТО\фото 2014год\Учреждения С.П\IMG_0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700491" cy="36131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50535" name="Скругленная прямоугольная выноска 12"/>
          <p:cNvGrpSpPr>
            <a:grpSpLocks/>
          </p:cNvGrpSpPr>
          <p:nvPr/>
        </p:nvGrpSpPr>
        <p:grpSpPr bwMode="auto">
          <a:xfrm>
            <a:off x="250825" y="4071942"/>
            <a:ext cx="4537075" cy="2571767"/>
            <a:chOff x="3145" y="2798"/>
            <a:chExt cx="2689" cy="1802"/>
          </a:xfrm>
        </p:grpSpPr>
        <p:pic>
          <p:nvPicPr>
            <p:cNvPr id="150536" name="Скругленная прямоугольная выноска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1" y="2798"/>
              <a:ext cx="2653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37" name="Text Box 13"/>
            <p:cNvSpPr txBox="1">
              <a:spLocks noChangeArrowheads="1"/>
            </p:cNvSpPr>
            <p:nvPr/>
          </p:nvSpPr>
          <p:spPr bwMode="auto">
            <a:xfrm>
              <a:off x="3145" y="3078"/>
              <a:ext cx="2495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400" b="1" dirty="0">
                  <a:latin typeface="Georgia" pitchFamily="18" charset="0"/>
                </a:rPr>
                <a:t>Общий объем расходов на дорожное хозяйство</a:t>
              </a:r>
            </a:p>
            <a:p>
              <a:pPr algn="ctr"/>
              <a:endParaRPr lang="ru-RU" altLang="ru-RU" sz="1400" b="1" dirty="0">
                <a:latin typeface="Georgia" pitchFamily="18" charset="0"/>
              </a:endParaRPr>
            </a:p>
            <a:p>
              <a:pPr algn="ctr">
                <a:buFontTx/>
                <a:buChar char="-"/>
              </a:pPr>
              <a:r>
                <a:rPr lang="ru-RU" altLang="ru-RU" sz="1400" b="1" dirty="0">
                  <a:solidFill>
                    <a:srgbClr val="FF3300"/>
                  </a:solidFill>
                  <a:latin typeface="Georgia" pitchFamily="18" charset="0"/>
                </a:rPr>
                <a:t>В 2019 году</a:t>
              </a:r>
              <a:r>
                <a:rPr lang="ru-RU" altLang="ru-RU" sz="1400" b="1" dirty="0">
                  <a:latin typeface="Georgia" pitchFamily="18" charset="0"/>
                </a:rPr>
                <a:t> – 959,6 </a:t>
              </a:r>
              <a:r>
                <a:rPr lang="ru-RU" altLang="ru-RU" sz="1400" b="1" dirty="0" err="1">
                  <a:latin typeface="Georgia" pitchFamily="18" charset="0"/>
                </a:rPr>
                <a:t>тыс.рублей</a:t>
              </a:r>
              <a:endParaRPr lang="ru-RU" altLang="ru-RU" sz="1400" b="1" dirty="0">
                <a:latin typeface="Georgia" pitchFamily="18" charset="0"/>
              </a:endParaRPr>
            </a:p>
            <a:p>
              <a:pPr algn="ctr">
                <a:buFontTx/>
                <a:buChar char="-"/>
              </a:pPr>
              <a:endParaRPr lang="ru-RU" altLang="ru-RU" sz="1400" b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908050"/>
            <a:ext cx="8229600" cy="288925"/>
          </a:xfrm>
        </p:spPr>
        <p:txBody>
          <a:bodyPr/>
          <a:lstStyle/>
          <a:p>
            <a:r>
              <a:rPr lang="ru-RU" altLang="ru-RU" sz="1800" dirty="0">
                <a:latin typeface="Arial" charset="0"/>
              </a:rPr>
              <a:t>Основные характеристики бюджета (фактически исполнено за 2019 год)</a:t>
            </a:r>
            <a:r>
              <a:rPr lang="ru-RU" altLang="ru-RU" sz="3600" dirty="0">
                <a:latin typeface="Arial" charset="0"/>
              </a:rPr>
              <a:t> 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5724525" y="260350"/>
            <a:ext cx="273685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51555" name="Rectangle 7"/>
          <p:cNvSpPr>
            <a:spLocks noChangeArrowheads="1"/>
          </p:cNvSpPr>
          <p:nvPr/>
        </p:nvSpPr>
        <p:spPr bwMode="auto">
          <a:xfrm>
            <a:off x="8459788" y="1889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505270C-D980-4AC2-9D1D-50A297E0B01B}" type="slidenum">
              <a:rPr lang="ru-RU" altLang="ru-RU">
                <a:solidFill>
                  <a:srgbClr val="FFFFFF"/>
                </a:solidFill>
                <a:latin typeface="Arial" charset="0"/>
              </a:rPr>
              <a:pPr/>
              <a:t>19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1556" name="Picture 14" descr="1textureЗакон6-713x4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3395662" cy="166211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51557" name="Picture 15" descr="3_dlya_do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1" y="4500570"/>
            <a:ext cx="2690526" cy="194151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1558" name="Picture 16" descr="upruch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736"/>
            <a:ext cx="3529013" cy="1728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51559" name="AutoShape 12"/>
          <p:cNvSpPr>
            <a:spLocks noChangeArrowheads="1"/>
          </p:cNvSpPr>
          <p:nvPr/>
        </p:nvSpPr>
        <p:spPr bwMode="auto">
          <a:xfrm>
            <a:off x="395288" y="3429000"/>
            <a:ext cx="3384550" cy="576263"/>
          </a:xfrm>
          <a:prstGeom prst="roundRect">
            <a:avLst>
              <a:gd name="adj" fmla="val 16667"/>
            </a:avLst>
          </a:prstGeom>
          <a:solidFill>
            <a:srgbClr val="F6A8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/>
              <a:t>Доходы – 5783,7 </a:t>
            </a:r>
            <a:r>
              <a:rPr lang="ru-RU" altLang="ru-RU" dirty="0" err="1"/>
              <a:t>тыс.рублей</a:t>
            </a:r>
            <a:endParaRPr lang="ru-RU" altLang="ru-RU" dirty="0"/>
          </a:p>
        </p:txBody>
      </p:sp>
      <p:sp>
        <p:nvSpPr>
          <p:cNvPr id="151560" name="AutoShape 13"/>
          <p:cNvSpPr>
            <a:spLocks noChangeArrowheads="1"/>
          </p:cNvSpPr>
          <p:nvPr/>
        </p:nvSpPr>
        <p:spPr bwMode="auto">
          <a:xfrm>
            <a:off x="5219700" y="3429000"/>
            <a:ext cx="3529013" cy="571503"/>
          </a:xfrm>
          <a:prstGeom prst="roundRect">
            <a:avLst>
              <a:gd name="adj" fmla="val 16667"/>
            </a:avLst>
          </a:prstGeom>
          <a:solidFill>
            <a:srgbClr val="F6A8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/>
              <a:t>Расходы – 5675,7 </a:t>
            </a:r>
            <a:r>
              <a:rPr lang="ru-RU" altLang="ru-RU" dirty="0" err="1"/>
              <a:t>тыс.рублей</a:t>
            </a:r>
            <a:endParaRPr lang="ru-RU" altLang="ru-RU" dirty="0"/>
          </a:p>
        </p:txBody>
      </p:sp>
      <p:sp>
        <p:nvSpPr>
          <p:cNvPr id="151561" name="AutoShape 14"/>
          <p:cNvSpPr>
            <a:spLocks noChangeArrowheads="1"/>
          </p:cNvSpPr>
          <p:nvPr/>
        </p:nvSpPr>
        <p:spPr bwMode="auto">
          <a:xfrm>
            <a:off x="2051050" y="4941888"/>
            <a:ext cx="3292475" cy="647700"/>
          </a:xfrm>
          <a:prstGeom prst="roundRect">
            <a:avLst>
              <a:gd name="adj" fmla="val 16667"/>
            </a:avLst>
          </a:prstGeom>
          <a:solidFill>
            <a:srgbClr val="F6A8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/>
              <a:t>Профицит – 108,0 </a:t>
            </a:r>
            <a:r>
              <a:rPr lang="ru-RU" altLang="ru-RU" dirty="0" err="1"/>
              <a:t>тыс.рублей</a:t>
            </a:r>
            <a:r>
              <a:rPr lang="ru-RU" altLang="ru-RU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AEEE7734-A9D1-47F1-9E46-F6C2F3859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8400" y="509588"/>
            <a:ext cx="5078413" cy="15509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по бюджету Нижнебыковского сельского поселения Верхнедонского района</a:t>
            </a:r>
          </a:p>
        </p:txBody>
      </p:sp>
      <p:graphicFrame>
        <p:nvGraphicFramePr>
          <p:cNvPr id="124989" name="Group 61">
            <a:extLst>
              <a:ext uri="{FF2B5EF4-FFF2-40B4-BE49-F238E27FC236}">
                <a16:creationId xmlns:a16="http://schemas.microsoft.com/office/drawing/2014/main" xmlns="" id="{AA10D2AE-DA40-43A4-BA39-5D8661923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1510194"/>
              </p:ext>
            </p:extLst>
          </p:nvPr>
        </p:nvGraphicFramePr>
        <p:xfrm>
          <a:off x="458788" y="2320925"/>
          <a:ext cx="8280400" cy="4456112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1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5584,9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5153,8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5783,7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6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419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1385,9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1189,5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1205,0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5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в.т.ч.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4199,0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3964,3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4578,7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12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Дотации бюджетам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1954,4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3 376,2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3443,6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6454,1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5104,8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5675,7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-869,2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2529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869,2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9623" name="Text Box 116">
            <a:extLst>
              <a:ext uri="{FF2B5EF4-FFF2-40B4-BE49-F238E27FC236}">
                <a16:creationId xmlns:a16="http://schemas.microsoft.com/office/drawing/2014/main" xmlns="" id="{A590B81C-8955-4E0B-BE60-E3A18EB5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1844675"/>
            <a:ext cx="2017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45" tIns="44173" rIns="88345" bIns="44173">
            <a:spAutoFit/>
          </a:bodyPr>
          <a:lstStyle>
            <a:lvl1pPr defTabSz="884238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84238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defTabSz="884238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defTabSz="884238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defTabSz="884238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defTabSz="884238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defTabSz="884238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defTabSz="884238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defTabSz="884238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(тыс. рублей) факт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2822E4-39B2-46A4-851B-20CE0C93F240}"/>
              </a:ext>
            </a:extLst>
          </p:cNvPr>
          <p:cNvSpPr txBox="1"/>
          <p:nvPr/>
        </p:nvSpPr>
        <p:spPr>
          <a:xfrm>
            <a:off x="4714875" y="0"/>
            <a:ext cx="38814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Администрация  Верхняковского сельского поселения</a:t>
            </a:r>
          </a:p>
        </p:txBody>
      </p:sp>
      <p:sp>
        <p:nvSpPr>
          <p:cNvPr id="109625" name="Номер слайда 10">
            <a:extLst>
              <a:ext uri="{FF2B5EF4-FFF2-40B4-BE49-F238E27FC236}">
                <a16:creationId xmlns:a16="http://schemas.microsoft.com/office/drawing/2014/main" xmlns="" id="{37D10362-4219-4907-8073-4E61C0DBF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anose="02040502050405020303" pitchFamily="18" charset="0"/>
              <a:buChar char="▫"/>
              <a:defRPr sz="2000">
                <a:solidFill>
                  <a:srgbClr val="9BBB59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0428CD-7B70-467F-B0D3-EBBFBBABFAB4}" type="slidenum">
              <a:rPr lang="ru-RU" altLang="ru-RU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109626" name="Рисунок 7">
            <a:extLst>
              <a:ext uri="{FF2B5EF4-FFF2-40B4-BE49-F238E27FC236}">
                <a16:creationId xmlns:a16="http://schemas.microsoft.com/office/drawing/2014/main" xmlns="" id="{C0B6CBCC-FEF4-4D7A-893A-252397AA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3708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8928100" cy="3794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доходов бюджета </a:t>
            </a:r>
            <a:r>
              <a:rPr lang="ru-RU" sz="25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Нижнебыковского</a:t>
            </a:r>
            <a:r>
              <a:rPr lang="ru-RU" sz="25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Верхнедонского района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34147" name="Номер слайда 3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E2D96C-ECF9-4E96-A3A2-65A0DD008EA7}" type="slidenum">
              <a:rPr lang="ru-RU" altLang="ru-RU" smtClean="0"/>
              <a:pPr/>
              <a:t>3</a:t>
            </a:fld>
            <a:endParaRPr lang="ru-RU" altLang="ru-RU"/>
          </a:p>
        </p:txBody>
      </p:sp>
      <p:graphicFrame>
        <p:nvGraphicFramePr>
          <p:cNvPr id="2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8079444"/>
              </p:ext>
            </p:extLst>
          </p:nvPr>
        </p:nvGraphicFramePr>
        <p:xfrm>
          <a:off x="747713" y="2399680"/>
          <a:ext cx="8345487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936625"/>
          </a:xfrm>
        </p:spPr>
        <p:txBody>
          <a:bodyPr/>
          <a:lstStyle/>
          <a:p>
            <a:pPr algn="ctr"/>
            <a:r>
              <a:rPr lang="ru-RU" altLang="ru-RU" sz="1800" b="1" dirty="0"/>
              <a:t>Структура налоговых и неналоговых доходов бюджета Нижнебыковского сельского поселения Верхнедонского района в 2019 году</a:t>
            </a:r>
          </a:p>
        </p:txBody>
      </p:sp>
      <p:graphicFrame>
        <p:nvGraphicFramePr>
          <p:cNvPr id="2" name="Диаграмма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08296439"/>
              </p:ext>
            </p:extLst>
          </p:nvPr>
        </p:nvGraphicFramePr>
        <p:xfrm>
          <a:off x="698500" y="1828800"/>
          <a:ext cx="8267700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651500" y="260350"/>
            <a:ext cx="316865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      поселения</a:t>
            </a:r>
          </a:p>
        </p:txBody>
      </p:sp>
      <p:sp>
        <p:nvSpPr>
          <p:cNvPr id="136196" name="Rectangle 7"/>
          <p:cNvSpPr>
            <a:spLocks noChangeArrowheads="1"/>
          </p:cNvSpPr>
          <p:nvPr/>
        </p:nvSpPr>
        <p:spPr bwMode="auto">
          <a:xfrm>
            <a:off x="8675688" y="188913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A930867-52A8-4AFA-B8F7-1AA6897447E9}" type="slidenum">
              <a:rPr lang="ru-RU" altLang="ru-RU">
                <a:solidFill>
                  <a:srgbClr val="FFFFFF"/>
                </a:solidFill>
                <a:latin typeface="Arial" charset="0"/>
              </a:rPr>
              <a:pPr/>
              <a:t>4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936625"/>
          </a:xfrm>
        </p:spPr>
        <p:txBody>
          <a:bodyPr/>
          <a:lstStyle/>
          <a:p>
            <a:pPr algn="ctr"/>
            <a:r>
              <a:rPr lang="ru-RU" altLang="ru-RU" sz="1600" b="1"/>
              <a:t>Динамика поступления налога на доходы физических лиц в бюджет Нижнебыковского сельского поселения Верхнедонского района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51157558"/>
              </p:ext>
            </p:extLst>
          </p:nvPr>
        </p:nvGraphicFramePr>
        <p:xfrm>
          <a:off x="517525" y="1658938"/>
          <a:ext cx="7913688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651500" y="333375"/>
            <a:ext cx="295275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      поселения</a:t>
            </a:r>
          </a:p>
        </p:txBody>
      </p:sp>
      <p:sp>
        <p:nvSpPr>
          <p:cNvPr id="137220" name="Rectangle 7"/>
          <p:cNvSpPr>
            <a:spLocks noChangeArrowheads="1"/>
          </p:cNvSpPr>
          <p:nvPr/>
        </p:nvSpPr>
        <p:spPr bwMode="auto">
          <a:xfrm>
            <a:off x="8532813" y="260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9C3C024-ADDD-4042-8A48-73BEE03FEB1F}" type="slidenum">
              <a:rPr lang="ru-RU" altLang="ru-RU">
                <a:solidFill>
                  <a:srgbClr val="FFFFFF"/>
                </a:solidFill>
                <a:latin typeface="Arial" charset="0"/>
              </a:rPr>
              <a:pPr/>
              <a:t>5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620713"/>
            <a:ext cx="8229600" cy="1079500"/>
          </a:xfrm>
        </p:spPr>
        <p:txBody>
          <a:bodyPr/>
          <a:lstStyle/>
          <a:p>
            <a:pPr algn="ctr"/>
            <a:r>
              <a:rPr lang="ru-RU" altLang="ru-RU" sz="2000" b="1"/>
              <a:t>Динамика поступления единого сельскохозяйственного налога </a:t>
            </a:r>
            <a:br>
              <a:rPr lang="ru-RU" altLang="ru-RU" sz="2000" b="1"/>
            </a:br>
            <a:r>
              <a:rPr lang="ru-RU" altLang="ru-RU" sz="2000" b="1"/>
              <a:t>в бюджет Нижнебыковского сельского поселения Верхнедонского района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75680495"/>
              </p:ext>
            </p:extLst>
          </p:nvPr>
        </p:nvGraphicFramePr>
        <p:xfrm>
          <a:off x="304800" y="1741488"/>
          <a:ext cx="6326188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5724525" y="260350"/>
            <a:ext cx="2951163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      поселения</a:t>
            </a:r>
          </a:p>
        </p:txBody>
      </p:sp>
      <p:sp>
        <p:nvSpPr>
          <p:cNvPr id="138244" name="Rectangle 8"/>
          <p:cNvSpPr>
            <a:spLocks noChangeArrowheads="1"/>
          </p:cNvSpPr>
          <p:nvPr/>
        </p:nvSpPr>
        <p:spPr bwMode="auto">
          <a:xfrm>
            <a:off x="8532813" y="260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8237D290-C117-4BAE-801C-0C0E7FCE269C}" type="slidenum">
              <a:rPr lang="ru-RU" altLang="ru-RU">
                <a:solidFill>
                  <a:srgbClr val="FFFFFF"/>
                </a:solidFill>
                <a:latin typeface="Arial" charset="0"/>
              </a:rPr>
              <a:pPr/>
              <a:t>6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6433" name="Picture 1" descr="D:\ФОТО\Банер\IMG_0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643050"/>
            <a:ext cx="3214710" cy="211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6434" name="Picture 2" descr="D:\ФОТО\Банер\IMG_0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857628"/>
            <a:ext cx="321471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1152525"/>
          </a:xfrm>
        </p:spPr>
        <p:txBody>
          <a:bodyPr/>
          <a:lstStyle/>
          <a:p>
            <a:pPr algn="ctr"/>
            <a:r>
              <a:rPr lang="ru-RU" altLang="ru-RU" sz="2000" b="1"/>
              <a:t>Динамика поступления земельного налога в бюджет </a:t>
            </a:r>
            <a:r>
              <a:rPr lang="ru-RU" altLang="ru-RU" sz="2000" b="1">
                <a:latin typeface="Arial" charset="0"/>
              </a:rPr>
              <a:t>Нижнебыковского</a:t>
            </a:r>
            <a:r>
              <a:rPr lang="ru-RU" altLang="ru-RU" sz="2000" b="1"/>
              <a:t> сельского поселения Верхнедонского района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914746546"/>
              </p:ext>
            </p:extLst>
          </p:nvPr>
        </p:nvGraphicFramePr>
        <p:xfrm>
          <a:off x="381000" y="1755775"/>
          <a:ext cx="852805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5651500" y="333375"/>
            <a:ext cx="3024188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Администрация Нижнебыковского сельского       поселения</a:t>
            </a:r>
          </a:p>
        </p:txBody>
      </p:sp>
      <p:sp>
        <p:nvSpPr>
          <p:cNvPr id="139268" name="Rectangle 9"/>
          <p:cNvSpPr>
            <a:spLocks noChangeArrowheads="1"/>
          </p:cNvSpPr>
          <p:nvPr/>
        </p:nvSpPr>
        <p:spPr bwMode="auto">
          <a:xfrm>
            <a:off x="8532813" y="260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47C2517-E83E-4ABE-83A5-DDD5DBEFDE48}" type="slidenum">
              <a:rPr lang="ru-RU" altLang="ru-RU">
                <a:solidFill>
                  <a:srgbClr val="FFFFFF"/>
                </a:solidFill>
                <a:latin typeface="Arial" charset="0"/>
              </a:rPr>
              <a:pPr/>
              <a:t>7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719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40291" name="Номер слайда 1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1BE32A-7F3C-4141-95F1-D6D44933B537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9570007"/>
              </p:ext>
            </p:extLst>
          </p:nvPr>
        </p:nvGraphicFramePr>
        <p:xfrm>
          <a:off x="179511" y="1628800"/>
          <a:ext cx="8817871" cy="46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Нижнебыковского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2017-2019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1863" y="38100"/>
            <a:ext cx="2808287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Администрация Нижнебыковского сельского поселения</a:t>
            </a:r>
          </a:p>
        </p:txBody>
      </p:sp>
      <p:sp>
        <p:nvSpPr>
          <p:cNvPr id="141315" name="Номер слайда 1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74038" y="1588"/>
            <a:ext cx="1077912" cy="3667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E3E5CA-2A61-4A7A-97D7-536C49164F58}" type="slidenum">
              <a:rPr lang="ru-RU" altLang="ru-RU" smtClean="0"/>
              <a:pPr/>
              <a:t>9</a:t>
            </a:fld>
            <a:endParaRPr lang="ru-RU" altLang="ru-RU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8494279"/>
              </p:ext>
            </p:extLst>
          </p:nvPr>
        </p:nvGraphicFramePr>
        <p:xfrm>
          <a:off x="377825" y="1684338"/>
          <a:ext cx="8345488" cy="491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/>
  </p:transition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640</Words>
  <Application>Microsoft Office PowerPoint</Application>
  <PresentationFormat>Экран (4:3)</PresentationFormat>
  <Paragraphs>185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Тема Office</vt:lpstr>
      <vt:lpstr>2_Городская</vt:lpstr>
      <vt:lpstr>4_Городская</vt:lpstr>
      <vt:lpstr>5_Городская</vt:lpstr>
      <vt:lpstr>6_Городская</vt:lpstr>
      <vt:lpstr>9_Городская</vt:lpstr>
      <vt:lpstr>12_Городская</vt:lpstr>
      <vt:lpstr>13_Городская</vt:lpstr>
      <vt:lpstr>Воздушный поток</vt:lpstr>
      <vt:lpstr>Аспект</vt:lpstr>
      <vt:lpstr>Диаграмма Microsoft Office Excel</vt:lpstr>
      <vt:lpstr>Администрация  НИЖНЕБЫКОВСКОГО сельского поселения  </vt:lpstr>
      <vt:lpstr>Данные по бюджету Нижнебыковского сельского поселения Верхнедонского района</vt:lpstr>
      <vt:lpstr>Динамика доходов бюджета Нижнебыковского сельского поселения Верхнедонского района</vt:lpstr>
      <vt:lpstr>Структура налоговых и неналоговых доходов бюджета Нижнебыковского сельского поселения Верхнедонского района в 2019 году</vt:lpstr>
      <vt:lpstr>Динамика поступления налога на доходы физических лиц в бюджет Нижнебыковского сельского поселения Верхнедонского района</vt:lpstr>
      <vt:lpstr>Динамика поступления единого сельскохозяйственного налога  в бюджет Нижнебыковского сельского поселения Верхнедонского района</vt:lpstr>
      <vt:lpstr>Динамика поступления земельного налога в бюджет Нижнебыковского сельского поселения Верхнедонского района</vt:lpstr>
      <vt:lpstr>Безвозмездные поступления бюджета</vt:lpstr>
      <vt:lpstr>Динамика расходов бюджета Нижнебыковского сельского поселения Верхнедонского района  в 2017-2019 годах</vt:lpstr>
      <vt:lpstr> Динамика расходов бюджета Нижнебыковского сельского поселения Верхнедонского района на реализацию муниципальных программ сельского поселения</vt:lpstr>
      <vt:lpstr>Расходы бюджета Нижнебыковского сельского поселения Верхнедонского района в 2019 году по муниципальным программам</vt:lpstr>
      <vt:lpstr>Расходы бюджета Нижнебыковского сельского поселения Верхнедонского района в 2019 году</vt:lpstr>
      <vt:lpstr>Основные показатели по отрасли  «Национальная оборона»</vt:lpstr>
      <vt:lpstr>Основные показатели по отрасли «Национальная безопасность  и правоохранительная деятельность»</vt:lpstr>
      <vt:lpstr>Динамика расходов бюджета Нижнебыковского сельского поселения Верхнедонского района  на культуру</vt:lpstr>
      <vt:lpstr>Культура и кинематография</vt:lpstr>
      <vt:lpstr>Расходы бюджета на жилищно-коммунальное хозяйство</vt:lpstr>
      <vt:lpstr>Расходы бюджета Нижнебыковского сельского поселения Верхнедонского района на дорожное хозяйство</vt:lpstr>
      <vt:lpstr>Основные характеристики бюджета (фактически исполнено за 2019 год)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</cp:lastModifiedBy>
  <cp:revision>481</cp:revision>
  <cp:lastPrinted>2014-04-02T12:14:53Z</cp:lastPrinted>
  <dcterms:created xsi:type="dcterms:W3CDTF">2013-05-13T09:45:35Z</dcterms:created>
  <dcterms:modified xsi:type="dcterms:W3CDTF">2020-08-18T12:58:32Z</dcterms:modified>
</cp:coreProperties>
</file>