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Default Extension="bin" ContentType="application/vnd.openxmlformats-officedocument.oleObject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712" r:id="rId3"/>
    <p:sldMasterId id="2147483725" r:id="rId4"/>
    <p:sldMasterId id="2147483738" r:id="rId5"/>
    <p:sldMasterId id="2147483777" r:id="rId6"/>
    <p:sldMasterId id="2147483816" r:id="rId7"/>
    <p:sldMasterId id="2147483829" r:id="rId8"/>
    <p:sldMasterId id="2147483855" r:id="rId9"/>
    <p:sldMasterId id="2147487556" r:id="rId10"/>
  </p:sldMasterIdLst>
  <p:notesMasterIdLst>
    <p:notesMasterId r:id="rId30"/>
  </p:notesMasterIdLst>
  <p:sldIdLst>
    <p:sldId id="294" r:id="rId11"/>
    <p:sldId id="409" r:id="rId12"/>
    <p:sldId id="258" r:id="rId13"/>
    <p:sldId id="286" r:id="rId14"/>
    <p:sldId id="287" r:id="rId15"/>
    <p:sldId id="290" r:id="rId16"/>
    <p:sldId id="288" r:id="rId17"/>
    <p:sldId id="260" r:id="rId18"/>
    <p:sldId id="270" r:id="rId19"/>
    <p:sldId id="273" r:id="rId20"/>
    <p:sldId id="289" r:id="rId21"/>
    <p:sldId id="274" r:id="rId22"/>
    <p:sldId id="292" r:id="rId23"/>
    <p:sldId id="293" r:id="rId24"/>
    <p:sldId id="261" r:id="rId25"/>
    <p:sldId id="262" r:id="rId26"/>
    <p:sldId id="283" r:id="rId27"/>
    <p:sldId id="284" r:id="rId28"/>
    <p:sldId id="291" r:id="rId29"/>
  </p:sldIdLst>
  <p:sldSz cx="9144000" cy="6858000" type="screen4x3"/>
  <p:notesSz cx="6781800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99FFCC"/>
    <a:srgbClr val="CCCC00"/>
    <a:srgbClr val="FFCCCC"/>
    <a:srgbClr val="99CCFF"/>
    <a:srgbClr val="FF99FF"/>
    <a:srgbClr val="F6A8EB"/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6994" autoAdjust="0"/>
    <p:restoredTop sz="86656" autoAdjust="0"/>
  </p:normalViewPr>
  <p:slideViewPr>
    <p:cSldViewPr>
      <p:cViewPr varScale="1">
        <p:scale>
          <a:sx n="66" d="100"/>
          <a:sy n="66" d="100"/>
        </p:scale>
        <p:origin x="-101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8E4B7B-3190-492B-BA7B-9B52CE7D79BE}" type="doc">
      <dgm:prSet loTypeId="urn:microsoft.com/office/officeart/2005/8/layout/radial1" loCatId="cycle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B179D74B-D7BA-4ED1-A72F-D0DA76E8417A}">
      <dgm:prSet phldrT="[Текст]" custT="1"/>
      <dgm:spPr/>
      <dgm:t>
        <a:bodyPr/>
        <a:lstStyle/>
        <a:p>
          <a:pPr>
            <a:spcAft>
              <a:spcPct val="35000"/>
            </a:spcAft>
          </a:pPr>
          <a:r>
            <a:rPr lang="ru-RU" sz="2400" dirty="0">
              <a:effectLst/>
              <a:latin typeface="Times New Roman" pitchFamily="18" charset="0"/>
              <a:cs typeface="Times New Roman" pitchFamily="18" charset="0"/>
            </a:rPr>
            <a:t>Всего </a:t>
          </a:r>
        </a:p>
        <a:p>
          <a:pPr>
            <a:spcAft>
              <a:spcPts val="0"/>
            </a:spcAft>
          </a:pPr>
          <a:r>
            <a:rPr lang="ru-RU" sz="2400" dirty="0">
              <a:effectLst/>
              <a:latin typeface="Times New Roman" pitchFamily="18" charset="0"/>
              <a:cs typeface="Times New Roman" pitchFamily="18" charset="0"/>
            </a:rPr>
            <a:t>2413,6 тыс. рублей</a:t>
          </a:r>
        </a:p>
      </dgm:t>
    </dgm:pt>
    <dgm:pt modelId="{2593081F-B3F6-458C-9839-9366C7AB704F}" type="parTrans" cxnId="{FB20F822-177B-4BA5-8D63-A940CF701DD6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467CE14-FCF4-4A26-A9B5-33DBF19BA512}" type="sibTrans" cxnId="{FB20F822-177B-4BA5-8D63-A940CF701DD6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65A3735-5D80-4FA3-B867-379611BFBD38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dirty="0">
              <a:effectLst/>
              <a:latin typeface="Times New Roman" pitchFamily="18" charset="0"/>
              <a:cs typeface="Times New Roman" pitchFamily="18" charset="0"/>
            </a:rPr>
            <a:t>Муниципальная </a:t>
          </a:r>
          <a:r>
            <a:rPr lang="ru-RU" sz="1400" dirty="0"/>
            <a:t>политика</a:t>
          </a:r>
          <a:r>
            <a:rPr lang="ru-RU" sz="1400" dirty="0">
              <a:effectLst/>
              <a:latin typeface="Times New Roman" pitchFamily="18" charset="0"/>
              <a:cs typeface="Times New Roman" pitchFamily="18" charset="0"/>
            </a:rPr>
            <a:t> – 107,6 тыс. руб.</a:t>
          </a:r>
        </a:p>
      </dgm:t>
    </dgm:pt>
    <dgm:pt modelId="{607EE9E9-D002-42FE-B74D-D945412804DF}" type="parTrans" cxnId="{3CCC519B-3654-49C7-866D-91000212BC6A}">
      <dgm:prSet custT="1"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CB75F3-3FAE-4B6F-BF71-2569BC52F44B}" type="sibTrans" cxnId="{3CCC519B-3654-49C7-866D-91000212BC6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B234536-2071-46C6-A491-AF4B1A3F9FEB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dirty="0">
              <a:effectLst/>
              <a:latin typeface="Times New Roman" pitchFamily="18" charset="0"/>
              <a:cs typeface="Times New Roman" pitchFamily="18" charset="0"/>
            </a:rPr>
            <a:t>Обеспечение </a:t>
          </a:r>
          <a:r>
            <a:rPr lang="ru-RU" sz="1400" dirty="0"/>
            <a:t>жилищно-коммунальными</a:t>
          </a:r>
          <a:r>
            <a:rPr lang="ru-RU" sz="1400" dirty="0">
              <a:effectLst/>
              <a:latin typeface="Times New Roman" pitchFamily="18" charset="0"/>
              <a:cs typeface="Times New Roman" pitchFamily="18" charset="0"/>
            </a:rPr>
            <a:t> услугами населения – 58,9 тыс. руб.</a:t>
          </a:r>
        </a:p>
      </dgm:t>
    </dgm:pt>
    <dgm:pt modelId="{11E86306-1FA3-4165-81CF-E5CFBAACAB41}" type="parTrans" cxnId="{94179C15-8BCE-4648-878D-2FDA92C3F688}">
      <dgm:prSet custT="1"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E3D30F-5CA2-4829-8D39-76AE15AD5942}" type="sibTrans" cxnId="{94179C15-8BCE-4648-878D-2FDA92C3F68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48D7AA2-6A07-4029-958A-456C6A888F0B}">
      <dgm:prSet custT="1"/>
      <dgm:spPr/>
      <dgm:t>
        <a:bodyPr/>
        <a:lstStyle/>
        <a:p>
          <a:r>
            <a:rPr lang="ru-RU" sz="1400" dirty="0"/>
            <a:t>Защита населения и территории от чрезвычайных ситуаций – 32,3 тыс. руб.</a:t>
          </a:r>
        </a:p>
      </dgm:t>
    </dgm:pt>
    <dgm:pt modelId="{850BDB31-7899-47A8-8A8D-2651EE81DB1C}" type="parTrans" cxnId="{EE5ED6C8-3C2A-4568-8D0F-8E9F80CDB84E}">
      <dgm:prSet custT="1"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E26D90B-22ED-4AB4-8D07-24D8137BEB98}" type="sibTrans" cxnId="{EE5ED6C8-3C2A-4568-8D0F-8E9F80CDB84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52F7232-50DC-44E8-9F5D-8FEEAEB86E33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400" dirty="0">
              <a:effectLst/>
              <a:latin typeface="Times New Roman" pitchFamily="18" charset="0"/>
              <a:cs typeface="Times New Roman" pitchFamily="18" charset="0"/>
            </a:rPr>
            <a:t>Развитие культуры и </a:t>
          </a:r>
          <a:r>
            <a:rPr lang="ru-RU" sz="1400" dirty="0"/>
            <a:t>туризма</a:t>
          </a:r>
          <a:r>
            <a:rPr lang="ru-RU" sz="1400" dirty="0">
              <a:effectLst/>
              <a:latin typeface="Times New Roman" pitchFamily="18" charset="0"/>
              <a:cs typeface="Times New Roman" pitchFamily="18" charset="0"/>
            </a:rPr>
            <a:t> – 1021,6 тыс.руб.</a:t>
          </a:r>
        </a:p>
      </dgm:t>
    </dgm:pt>
    <dgm:pt modelId="{A2E5F42E-C718-432A-8A41-71BF82BBE18E}" type="parTrans" cxnId="{452DE7E2-BFBD-4189-B0C1-D4F58042CF44}">
      <dgm:prSet custT="1"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1ADD2D1-68BE-4C39-A17E-3E7AC1D147F0}" type="sibTrans" cxnId="{452DE7E2-BFBD-4189-B0C1-D4F58042CF44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3B366E1-35BE-4501-9211-79E56F24F0B1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dirty="0">
              <a:effectLst/>
              <a:latin typeface="Times New Roman" pitchFamily="18" charset="0"/>
              <a:cs typeface="Times New Roman" pitchFamily="18" charset="0"/>
            </a:rPr>
            <a:t>Развитие </a:t>
          </a:r>
          <a:r>
            <a:rPr lang="ru-RU" sz="1400" dirty="0"/>
            <a:t>транспортной</a:t>
          </a:r>
          <a:r>
            <a:rPr lang="ru-RU" sz="1400" dirty="0">
              <a:effectLst/>
              <a:latin typeface="Times New Roman" pitchFamily="18" charset="0"/>
              <a:cs typeface="Times New Roman" pitchFamily="18" charset="0"/>
            </a:rPr>
            <a:t> системы – 1153,0 тыс. руб.</a:t>
          </a:r>
        </a:p>
      </dgm:t>
    </dgm:pt>
    <dgm:pt modelId="{4199C120-FE21-41AC-9A33-F6885A63D66E}" type="parTrans" cxnId="{1B2D08A9-FD2B-4C26-B84F-A6C6038E479D}">
      <dgm:prSet custT="1"/>
      <dgm:spPr/>
      <dgm:t>
        <a:bodyPr/>
        <a:lstStyle/>
        <a:p>
          <a:endParaRPr lang="ru-RU" sz="120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4F022C-2B6F-4D5A-8949-0266BBDB6FAD}" type="sibTrans" cxnId="{1B2D08A9-FD2B-4C26-B84F-A6C6038E479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2A07A65-58D8-46E0-8783-1460363768E9}">
      <dgm:prSet phldrT="[Текст]" custScaleX="145447" custScaleY="126627" custRadScaleRad="106570" custRadScaleInc="-312875"/>
      <dgm:spPr/>
      <dgm:t>
        <a:bodyPr/>
        <a:lstStyle/>
        <a:p>
          <a:endParaRPr lang="ru-RU" dirty="0"/>
        </a:p>
      </dgm:t>
    </dgm:pt>
    <dgm:pt modelId="{6B32A33D-1E03-45FD-9F67-F9B98213A842}" type="parTrans" cxnId="{CA1C893D-4E81-4A6A-962B-29F0F80CA734}">
      <dgm:prSet/>
      <dgm:spPr/>
      <dgm:t>
        <a:bodyPr/>
        <a:lstStyle/>
        <a:p>
          <a:endParaRPr lang="ru-RU"/>
        </a:p>
      </dgm:t>
    </dgm:pt>
    <dgm:pt modelId="{FF171C78-8963-496A-9639-0F9B486FD656}" type="sibTrans" cxnId="{CA1C893D-4E81-4A6A-962B-29F0F80CA734}">
      <dgm:prSet/>
      <dgm:spPr/>
      <dgm:t>
        <a:bodyPr/>
        <a:lstStyle/>
        <a:p>
          <a:endParaRPr lang="ru-RU"/>
        </a:p>
      </dgm:t>
    </dgm:pt>
    <dgm:pt modelId="{A7D56789-667B-45D9-B163-999D018ED635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400" dirty="0" err="1">
              <a:effectLst/>
              <a:latin typeface="Times New Roman" pitchFamily="18" charset="0"/>
              <a:cs typeface="Times New Roman" pitchFamily="18" charset="0"/>
            </a:rPr>
            <a:t>Энергоэффективность</a:t>
          </a:r>
          <a:r>
            <a:rPr lang="ru-RU" sz="1400" dirty="0">
              <a:effectLst/>
              <a:latin typeface="Times New Roman" pitchFamily="18" charset="0"/>
              <a:cs typeface="Times New Roman" pitchFamily="18" charset="0"/>
            </a:rPr>
            <a:t> и </a:t>
          </a:r>
          <a:r>
            <a:rPr lang="ru-RU" sz="1400" dirty="0"/>
            <a:t>развитие</a:t>
          </a:r>
          <a:r>
            <a:rPr lang="ru-RU" sz="1400" dirty="0">
              <a:effectLst/>
              <a:latin typeface="Times New Roman" pitchFamily="18" charset="0"/>
              <a:cs typeface="Times New Roman" pitchFamily="18" charset="0"/>
            </a:rPr>
            <a:t> энергетики – 40,2 тыс. руб.</a:t>
          </a:r>
        </a:p>
      </dgm:t>
    </dgm:pt>
    <dgm:pt modelId="{BB41E1DF-0821-48DC-A5CE-7D1A4836E610}" type="parTrans" cxnId="{CC3421A5-A712-4F24-B8C0-9497ADA304D2}">
      <dgm:prSet/>
      <dgm:spPr/>
      <dgm:t>
        <a:bodyPr/>
        <a:lstStyle/>
        <a:p>
          <a:endParaRPr lang="ru-RU"/>
        </a:p>
      </dgm:t>
    </dgm:pt>
    <dgm:pt modelId="{4DA1A993-47D6-4E2C-B8E4-E16FEC8D80D7}" type="sibTrans" cxnId="{CC3421A5-A712-4F24-B8C0-9497ADA304D2}">
      <dgm:prSet/>
      <dgm:spPr/>
      <dgm:t>
        <a:bodyPr/>
        <a:lstStyle/>
        <a:p>
          <a:endParaRPr lang="ru-RU"/>
        </a:p>
      </dgm:t>
    </dgm:pt>
    <dgm:pt modelId="{FC4E895A-5CB6-4776-9D34-BC12EF08CF61}" type="pres">
      <dgm:prSet presAssocID="{1F8E4B7B-3190-492B-BA7B-9B52CE7D79B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672531-8C33-499F-A8B8-1F76FA72B8E1}" type="pres">
      <dgm:prSet presAssocID="{B179D74B-D7BA-4ED1-A72F-D0DA76E8417A}" presName="centerShape" presStyleLbl="node0" presStyleIdx="0" presStyleCnt="1" custScaleX="154506" custScaleY="129317" custLinFactNeighborX="890" custLinFactNeighborY="-3737"/>
      <dgm:spPr/>
      <dgm:t>
        <a:bodyPr/>
        <a:lstStyle/>
        <a:p>
          <a:endParaRPr lang="ru-RU"/>
        </a:p>
      </dgm:t>
    </dgm:pt>
    <dgm:pt modelId="{2CB797D3-131D-4B40-8D1C-3C0BCCD4E26A}" type="pres">
      <dgm:prSet presAssocID="{607EE9E9-D002-42FE-B74D-D945412804DF}" presName="Name9" presStyleLbl="parChTrans1D2" presStyleIdx="0" presStyleCnt="6"/>
      <dgm:spPr/>
      <dgm:t>
        <a:bodyPr/>
        <a:lstStyle/>
        <a:p>
          <a:endParaRPr lang="ru-RU"/>
        </a:p>
      </dgm:t>
    </dgm:pt>
    <dgm:pt modelId="{9C4E9843-91FB-4B66-AD05-A718EA51A920}" type="pres">
      <dgm:prSet presAssocID="{607EE9E9-D002-42FE-B74D-D945412804DF}" presName="connTx" presStyleLbl="parChTrans1D2" presStyleIdx="0" presStyleCnt="6"/>
      <dgm:spPr/>
      <dgm:t>
        <a:bodyPr/>
        <a:lstStyle/>
        <a:p>
          <a:endParaRPr lang="ru-RU"/>
        </a:p>
      </dgm:t>
    </dgm:pt>
    <dgm:pt modelId="{9F81A141-1B04-4A03-B238-37F7A90993F2}" type="pres">
      <dgm:prSet presAssocID="{065A3735-5D80-4FA3-B867-379611BFBD38}" presName="node" presStyleLbl="node1" presStyleIdx="0" presStyleCnt="6" custScaleX="152250" custRadScaleRad="101554" custRadScaleInc="-54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3AFAD6-9784-476C-B26A-F6CCAEF2A753}" type="pres">
      <dgm:prSet presAssocID="{11E86306-1FA3-4165-81CF-E5CFBAACAB41}" presName="Name9" presStyleLbl="parChTrans1D2" presStyleIdx="1" presStyleCnt="6"/>
      <dgm:spPr/>
      <dgm:t>
        <a:bodyPr/>
        <a:lstStyle/>
        <a:p>
          <a:endParaRPr lang="ru-RU"/>
        </a:p>
      </dgm:t>
    </dgm:pt>
    <dgm:pt modelId="{6C400A76-512C-4622-ABC7-4A7262143CD7}" type="pres">
      <dgm:prSet presAssocID="{11E86306-1FA3-4165-81CF-E5CFBAACAB41}" presName="connTx" presStyleLbl="parChTrans1D2" presStyleIdx="1" presStyleCnt="6"/>
      <dgm:spPr/>
      <dgm:t>
        <a:bodyPr/>
        <a:lstStyle/>
        <a:p>
          <a:endParaRPr lang="ru-RU"/>
        </a:p>
      </dgm:t>
    </dgm:pt>
    <dgm:pt modelId="{30E7B6AA-B589-42F5-B263-2F67E7BFE06E}" type="pres">
      <dgm:prSet presAssocID="{1B234536-2071-46C6-A491-AF4B1A3F9FEB}" presName="node" presStyleLbl="node1" presStyleIdx="1" presStyleCnt="6" custScaleX="204583" custScaleY="112479" custRadScaleRad="166374" custRadScaleInc="28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442AC-CDA8-474B-92EE-3D632F0EC957}" type="pres">
      <dgm:prSet presAssocID="{850BDB31-7899-47A8-8A8D-2651EE81DB1C}" presName="Name9" presStyleLbl="parChTrans1D2" presStyleIdx="2" presStyleCnt="6"/>
      <dgm:spPr/>
      <dgm:t>
        <a:bodyPr/>
        <a:lstStyle/>
        <a:p>
          <a:endParaRPr lang="ru-RU"/>
        </a:p>
      </dgm:t>
    </dgm:pt>
    <dgm:pt modelId="{B6C2774B-CEC3-4885-8925-9AD4E72E39CE}" type="pres">
      <dgm:prSet presAssocID="{850BDB31-7899-47A8-8A8D-2651EE81DB1C}" presName="connTx" presStyleLbl="parChTrans1D2" presStyleIdx="2" presStyleCnt="6"/>
      <dgm:spPr/>
      <dgm:t>
        <a:bodyPr/>
        <a:lstStyle/>
        <a:p>
          <a:endParaRPr lang="ru-RU"/>
        </a:p>
      </dgm:t>
    </dgm:pt>
    <dgm:pt modelId="{D418F6EB-147F-4047-B751-E8166DE58772}" type="pres">
      <dgm:prSet presAssocID="{948D7AA2-6A07-4029-958A-456C6A888F0B}" presName="node" presStyleLbl="node1" presStyleIdx="2" presStyleCnt="6" custScaleX="188962" custRadScaleRad="135672" custRadScaleInc="-667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211171-4868-4B1B-8C84-7AFE7DA92B72}" type="pres">
      <dgm:prSet presAssocID="{A2E5F42E-C718-432A-8A41-71BF82BBE18E}" presName="Name9" presStyleLbl="parChTrans1D2" presStyleIdx="3" presStyleCnt="6"/>
      <dgm:spPr/>
      <dgm:t>
        <a:bodyPr/>
        <a:lstStyle/>
        <a:p>
          <a:endParaRPr lang="ru-RU"/>
        </a:p>
      </dgm:t>
    </dgm:pt>
    <dgm:pt modelId="{5514A104-9BD3-4559-9BDA-E17D63A5FAED}" type="pres">
      <dgm:prSet presAssocID="{A2E5F42E-C718-432A-8A41-71BF82BBE18E}" presName="connTx" presStyleLbl="parChTrans1D2" presStyleIdx="3" presStyleCnt="6"/>
      <dgm:spPr/>
      <dgm:t>
        <a:bodyPr/>
        <a:lstStyle/>
        <a:p>
          <a:endParaRPr lang="ru-RU"/>
        </a:p>
      </dgm:t>
    </dgm:pt>
    <dgm:pt modelId="{9779251D-D94F-458D-8625-FA8430489ABD}" type="pres">
      <dgm:prSet presAssocID="{052F7232-50DC-44E8-9F5D-8FEEAEB86E33}" presName="node" presStyleLbl="node1" presStyleIdx="3" presStyleCnt="6" custScaleX="156030" custRadScaleRad="107674" custRadScaleInc="-996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04AD7-3C30-42FD-9169-981E636C19E5}" type="pres">
      <dgm:prSet presAssocID="{4199C120-FE21-41AC-9A33-F6885A63D66E}" presName="Name9" presStyleLbl="parChTrans1D2" presStyleIdx="4" presStyleCnt="6"/>
      <dgm:spPr/>
      <dgm:t>
        <a:bodyPr/>
        <a:lstStyle/>
        <a:p>
          <a:endParaRPr lang="ru-RU"/>
        </a:p>
      </dgm:t>
    </dgm:pt>
    <dgm:pt modelId="{ACABAC21-A12D-4CBC-B952-3A73C95768F1}" type="pres">
      <dgm:prSet presAssocID="{4199C120-FE21-41AC-9A33-F6885A63D66E}" presName="connTx" presStyleLbl="parChTrans1D2" presStyleIdx="4" presStyleCnt="6"/>
      <dgm:spPr/>
      <dgm:t>
        <a:bodyPr/>
        <a:lstStyle/>
        <a:p>
          <a:endParaRPr lang="ru-RU"/>
        </a:p>
      </dgm:t>
    </dgm:pt>
    <dgm:pt modelId="{21AB2C71-7445-44F1-88DA-8920B87614F7}" type="pres">
      <dgm:prSet presAssocID="{C3B366E1-35BE-4501-9211-79E56F24F0B1}" presName="node" presStyleLbl="node1" presStyleIdx="4" presStyleCnt="6" custScaleX="180078" custRadScaleRad="142392" custRadScaleInc="166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7FE6F-04E1-49FE-A2D1-85E6764C018A}" type="pres">
      <dgm:prSet presAssocID="{BB41E1DF-0821-48DC-A5CE-7D1A4836E610}" presName="Name9" presStyleLbl="parChTrans1D2" presStyleIdx="5" presStyleCnt="6"/>
      <dgm:spPr/>
      <dgm:t>
        <a:bodyPr/>
        <a:lstStyle/>
        <a:p>
          <a:endParaRPr lang="ru-RU"/>
        </a:p>
      </dgm:t>
    </dgm:pt>
    <dgm:pt modelId="{3080BD40-F641-48A3-BE1E-8C3E3059262D}" type="pres">
      <dgm:prSet presAssocID="{BB41E1DF-0821-48DC-A5CE-7D1A4836E610}" presName="connTx" presStyleLbl="parChTrans1D2" presStyleIdx="5" presStyleCnt="6"/>
      <dgm:spPr/>
      <dgm:t>
        <a:bodyPr/>
        <a:lstStyle/>
        <a:p>
          <a:endParaRPr lang="ru-RU"/>
        </a:p>
      </dgm:t>
    </dgm:pt>
    <dgm:pt modelId="{9342D2C4-3E92-4F40-9D3D-961F88562341}" type="pres">
      <dgm:prSet presAssocID="{A7D56789-667B-45D9-B163-999D018ED635}" presName="node" presStyleLbl="node1" presStyleIdx="5" presStyleCnt="6" custScaleX="239173" custScaleY="68513" custRadScaleRad="142960" custRadScaleInc="-203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1C893D-4E81-4A6A-962B-29F0F80CA734}" srcId="{1F8E4B7B-3190-492B-BA7B-9B52CE7D79BE}" destId="{D2A07A65-58D8-46E0-8783-1460363768E9}" srcOrd="1" destOrd="0" parTransId="{6B32A33D-1E03-45FD-9F67-F9B98213A842}" sibTransId="{FF171C78-8963-496A-9639-0F9B486FD656}"/>
    <dgm:cxn modelId="{22B98EA2-7135-49C8-B27C-DC30C695C15E}" type="presOf" srcId="{A2E5F42E-C718-432A-8A41-71BF82BBE18E}" destId="{5514A104-9BD3-4559-9BDA-E17D63A5FAED}" srcOrd="1" destOrd="0" presId="urn:microsoft.com/office/officeart/2005/8/layout/radial1"/>
    <dgm:cxn modelId="{2D3778D4-8A27-41A2-87AE-7D3934545251}" type="presOf" srcId="{BB41E1DF-0821-48DC-A5CE-7D1A4836E610}" destId="{8057FE6F-04E1-49FE-A2D1-85E6764C018A}" srcOrd="0" destOrd="0" presId="urn:microsoft.com/office/officeart/2005/8/layout/radial1"/>
    <dgm:cxn modelId="{8B9B230E-7C8A-47EE-8A47-456F1ABDD9F2}" type="presOf" srcId="{607EE9E9-D002-42FE-B74D-D945412804DF}" destId="{2CB797D3-131D-4B40-8D1C-3C0BCCD4E26A}" srcOrd="0" destOrd="0" presId="urn:microsoft.com/office/officeart/2005/8/layout/radial1"/>
    <dgm:cxn modelId="{10C938F7-ED57-4A4F-AD5F-378D465F6B6A}" type="presOf" srcId="{A7D56789-667B-45D9-B163-999D018ED635}" destId="{9342D2C4-3E92-4F40-9D3D-961F88562341}" srcOrd="0" destOrd="0" presId="urn:microsoft.com/office/officeart/2005/8/layout/radial1"/>
    <dgm:cxn modelId="{EE5ED6C8-3C2A-4568-8D0F-8E9F80CDB84E}" srcId="{B179D74B-D7BA-4ED1-A72F-D0DA76E8417A}" destId="{948D7AA2-6A07-4029-958A-456C6A888F0B}" srcOrd="2" destOrd="0" parTransId="{850BDB31-7899-47A8-8A8D-2651EE81DB1C}" sibTransId="{5E26D90B-22ED-4AB4-8D07-24D8137BEB98}"/>
    <dgm:cxn modelId="{FB20F822-177B-4BA5-8D63-A940CF701DD6}" srcId="{1F8E4B7B-3190-492B-BA7B-9B52CE7D79BE}" destId="{B179D74B-D7BA-4ED1-A72F-D0DA76E8417A}" srcOrd="0" destOrd="0" parTransId="{2593081F-B3F6-458C-9839-9366C7AB704F}" sibTransId="{C467CE14-FCF4-4A26-A9B5-33DBF19BA512}"/>
    <dgm:cxn modelId="{6CFD7D94-EA9B-4EA9-AACE-87E8AEF09AFC}" type="presOf" srcId="{607EE9E9-D002-42FE-B74D-D945412804DF}" destId="{9C4E9843-91FB-4B66-AD05-A718EA51A920}" srcOrd="1" destOrd="0" presId="urn:microsoft.com/office/officeart/2005/8/layout/radial1"/>
    <dgm:cxn modelId="{A0177D5E-82F1-4886-B533-862696970DAB}" type="presOf" srcId="{1B234536-2071-46C6-A491-AF4B1A3F9FEB}" destId="{30E7B6AA-B589-42F5-B263-2F67E7BFE06E}" srcOrd="0" destOrd="0" presId="urn:microsoft.com/office/officeart/2005/8/layout/radial1"/>
    <dgm:cxn modelId="{1B2D08A9-FD2B-4C26-B84F-A6C6038E479D}" srcId="{B179D74B-D7BA-4ED1-A72F-D0DA76E8417A}" destId="{C3B366E1-35BE-4501-9211-79E56F24F0B1}" srcOrd="4" destOrd="0" parTransId="{4199C120-FE21-41AC-9A33-F6885A63D66E}" sibTransId="{AB4F022C-2B6F-4D5A-8949-0266BBDB6FAD}"/>
    <dgm:cxn modelId="{779C2FCD-E490-4332-9FE1-7BAA80CB0701}" type="presOf" srcId="{4199C120-FE21-41AC-9A33-F6885A63D66E}" destId="{38A04AD7-3C30-42FD-9169-981E636C19E5}" srcOrd="0" destOrd="0" presId="urn:microsoft.com/office/officeart/2005/8/layout/radial1"/>
    <dgm:cxn modelId="{94179C15-8BCE-4648-878D-2FDA92C3F688}" srcId="{B179D74B-D7BA-4ED1-A72F-D0DA76E8417A}" destId="{1B234536-2071-46C6-A491-AF4B1A3F9FEB}" srcOrd="1" destOrd="0" parTransId="{11E86306-1FA3-4165-81CF-E5CFBAACAB41}" sibTransId="{1EE3D30F-5CA2-4829-8D39-76AE15AD5942}"/>
    <dgm:cxn modelId="{4A37B43D-322E-418A-8A89-B363947CD95E}" type="presOf" srcId="{850BDB31-7899-47A8-8A8D-2651EE81DB1C}" destId="{A5A442AC-CDA8-474B-92EE-3D632F0EC957}" srcOrd="0" destOrd="0" presId="urn:microsoft.com/office/officeart/2005/8/layout/radial1"/>
    <dgm:cxn modelId="{0577F01F-8F92-463D-A8FB-D371A7B1A35C}" type="presOf" srcId="{BB41E1DF-0821-48DC-A5CE-7D1A4836E610}" destId="{3080BD40-F641-48A3-BE1E-8C3E3059262D}" srcOrd="1" destOrd="0" presId="urn:microsoft.com/office/officeart/2005/8/layout/radial1"/>
    <dgm:cxn modelId="{41142D38-5C8D-43F9-8998-E17D0F0F2E1D}" type="presOf" srcId="{1F8E4B7B-3190-492B-BA7B-9B52CE7D79BE}" destId="{FC4E895A-5CB6-4776-9D34-BC12EF08CF61}" srcOrd="0" destOrd="0" presId="urn:microsoft.com/office/officeart/2005/8/layout/radial1"/>
    <dgm:cxn modelId="{CC3421A5-A712-4F24-B8C0-9497ADA304D2}" srcId="{B179D74B-D7BA-4ED1-A72F-D0DA76E8417A}" destId="{A7D56789-667B-45D9-B163-999D018ED635}" srcOrd="5" destOrd="0" parTransId="{BB41E1DF-0821-48DC-A5CE-7D1A4836E610}" sibTransId="{4DA1A993-47D6-4E2C-B8E4-E16FEC8D80D7}"/>
    <dgm:cxn modelId="{3CCC519B-3654-49C7-866D-91000212BC6A}" srcId="{B179D74B-D7BA-4ED1-A72F-D0DA76E8417A}" destId="{065A3735-5D80-4FA3-B867-379611BFBD38}" srcOrd="0" destOrd="0" parTransId="{607EE9E9-D002-42FE-B74D-D945412804DF}" sibTransId="{44CB75F3-3FAE-4B6F-BF71-2569BC52F44B}"/>
    <dgm:cxn modelId="{452DE7E2-BFBD-4189-B0C1-D4F58042CF44}" srcId="{B179D74B-D7BA-4ED1-A72F-D0DA76E8417A}" destId="{052F7232-50DC-44E8-9F5D-8FEEAEB86E33}" srcOrd="3" destOrd="0" parTransId="{A2E5F42E-C718-432A-8A41-71BF82BBE18E}" sibTransId="{71ADD2D1-68BE-4C39-A17E-3E7AC1D147F0}"/>
    <dgm:cxn modelId="{A6EC9A43-CC17-4C66-8307-56F91D145673}" type="presOf" srcId="{948D7AA2-6A07-4029-958A-456C6A888F0B}" destId="{D418F6EB-147F-4047-B751-E8166DE58772}" srcOrd="0" destOrd="0" presId="urn:microsoft.com/office/officeart/2005/8/layout/radial1"/>
    <dgm:cxn modelId="{D8BD3777-F6F4-4D75-AD22-1B2112881FF6}" type="presOf" srcId="{11E86306-1FA3-4165-81CF-E5CFBAACAB41}" destId="{6C400A76-512C-4622-ABC7-4A7262143CD7}" srcOrd="1" destOrd="0" presId="urn:microsoft.com/office/officeart/2005/8/layout/radial1"/>
    <dgm:cxn modelId="{BD3DFD11-7B90-4C04-9FA4-B0F462B829B7}" type="presOf" srcId="{C3B366E1-35BE-4501-9211-79E56F24F0B1}" destId="{21AB2C71-7445-44F1-88DA-8920B87614F7}" srcOrd="0" destOrd="0" presId="urn:microsoft.com/office/officeart/2005/8/layout/radial1"/>
    <dgm:cxn modelId="{4C4642D5-AB23-4039-A469-F641C9A2EF39}" type="presOf" srcId="{065A3735-5D80-4FA3-B867-379611BFBD38}" destId="{9F81A141-1B04-4A03-B238-37F7A90993F2}" srcOrd="0" destOrd="0" presId="urn:microsoft.com/office/officeart/2005/8/layout/radial1"/>
    <dgm:cxn modelId="{E25F6A51-590E-4BF4-9C74-517ED68BB9D5}" type="presOf" srcId="{11E86306-1FA3-4165-81CF-E5CFBAACAB41}" destId="{D23AFAD6-9784-476C-B26A-F6CCAEF2A753}" srcOrd="0" destOrd="0" presId="urn:microsoft.com/office/officeart/2005/8/layout/radial1"/>
    <dgm:cxn modelId="{20FC0E5C-6A51-4E4E-A259-50E5890CA83F}" type="presOf" srcId="{850BDB31-7899-47A8-8A8D-2651EE81DB1C}" destId="{B6C2774B-CEC3-4885-8925-9AD4E72E39CE}" srcOrd="1" destOrd="0" presId="urn:microsoft.com/office/officeart/2005/8/layout/radial1"/>
    <dgm:cxn modelId="{ACE30E42-DF78-45D9-895E-D5AA0BD69A7D}" type="presOf" srcId="{A2E5F42E-C718-432A-8A41-71BF82BBE18E}" destId="{BC211171-4868-4B1B-8C84-7AFE7DA92B72}" srcOrd="0" destOrd="0" presId="urn:microsoft.com/office/officeart/2005/8/layout/radial1"/>
    <dgm:cxn modelId="{3B8173FB-08BC-4B5B-8CC5-E9766FFDCC58}" type="presOf" srcId="{052F7232-50DC-44E8-9F5D-8FEEAEB86E33}" destId="{9779251D-D94F-458D-8625-FA8430489ABD}" srcOrd="0" destOrd="0" presId="urn:microsoft.com/office/officeart/2005/8/layout/radial1"/>
    <dgm:cxn modelId="{1537A603-9F5F-4398-BDD9-212DEF73FDB9}" type="presOf" srcId="{4199C120-FE21-41AC-9A33-F6885A63D66E}" destId="{ACABAC21-A12D-4CBC-B952-3A73C95768F1}" srcOrd="1" destOrd="0" presId="urn:microsoft.com/office/officeart/2005/8/layout/radial1"/>
    <dgm:cxn modelId="{DF5FC225-7262-42CC-92F8-6ECFE46F1351}" type="presOf" srcId="{B179D74B-D7BA-4ED1-A72F-D0DA76E8417A}" destId="{22672531-8C33-499F-A8B8-1F76FA72B8E1}" srcOrd="0" destOrd="0" presId="urn:microsoft.com/office/officeart/2005/8/layout/radial1"/>
    <dgm:cxn modelId="{6707F10E-0DAD-476B-A068-0DE85F49D60D}" type="presParOf" srcId="{FC4E895A-5CB6-4776-9D34-BC12EF08CF61}" destId="{22672531-8C33-499F-A8B8-1F76FA72B8E1}" srcOrd="0" destOrd="0" presId="urn:microsoft.com/office/officeart/2005/8/layout/radial1"/>
    <dgm:cxn modelId="{5F96E8FD-A95E-4112-8551-5F8279232EB6}" type="presParOf" srcId="{FC4E895A-5CB6-4776-9D34-BC12EF08CF61}" destId="{2CB797D3-131D-4B40-8D1C-3C0BCCD4E26A}" srcOrd="1" destOrd="0" presId="urn:microsoft.com/office/officeart/2005/8/layout/radial1"/>
    <dgm:cxn modelId="{B80D4D97-8C0D-447A-B16C-44D6884CCECD}" type="presParOf" srcId="{2CB797D3-131D-4B40-8D1C-3C0BCCD4E26A}" destId="{9C4E9843-91FB-4B66-AD05-A718EA51A920}" srcOrd="0" destOrd="0" presId="urn:microsoft.com/office/officeart/2005/8/layout/radial1"/>
    <dgm:cxn modelId="{F52BFAD9-D07D-47ED-8703-82A743ABF2D5}" type="presParOf" srcId="{FC4E895A-5CB6-4776-9D34-BC12EF08CF61}" destId="{9F81A141-1B04-4A03-B238-37F7A90993F2}" srcOrd="2" destOrd="0" presId="urn:microsoft.com/office/officeart/2005/8/layout/radial1"/>
    <dgm:cxn modelId="{8B3E4EA8-5B9B-4AB2-A72E-C13E13B46A11}" type="presParOf" srcId="{FC4E895A-5CB6-4776-9D34-BC12EF08CF61}" destId="{D23AFAD6-9784-476C-B26A-F6CCAEF2A753}" srcOrd="3" destOrd="0" presId="urn:microsoft.com/office/officeart/2005/8/layout/radial1"/>
    <dgm:cxn modelId="{9A8DC5A4-5198-43BC-B75D-567254CF8B32}" type="presParOf" srcId="{D23AFAD6-9784-476C-B26A-F6CCAEF2A753}" destId="{6C400A76-512C-4622-ABC7-4A7262143CD7}" srcOrd="0" destOrd="0" presId="urn:microsoft.com/office/officeart/2005/8/layout/radial1"/>
    <dgm:cxn modelId="{E59173EA-2D41-44B9-A10F-B7C663DF9EF3}" type="presParOf" srcId="{FC4E895A-5CB6-4776-9D34-BC12EF08CF61}" destId="{30E7B6AA-B589-42F5-B263-2F67E7BFE06E}" srcOrd="4" destOrd="0" presId="urn:microsoft.com/office/officeart/2005/8/layout/radial1"/>
    <dgm:cxn modelId="{663A44BB-1A01-4996-B0CA-E3D8EA530D70}" type="presParOf" srcId="{FC4E895A-5CB6-4776-9D34-BC12EF08CF61}" destId="{A5A442AC-CDA8-474B-92EE-3D632F0EC957}" srcOrd="5" destOrd="0" presId="urn:microsoft.com/office/officeart/2005/8/layout/radial1"/>
    <dgm:cxn modelId="{C1508827-E8F9-4891-BEFD-1A5F5FB6D39D}" type="presParOf" srcId="{A5A442AC-CDA8-474B-92EE-3D632F0EC957}" destId="{B6C2774B-CEC3-4885-8925-9AD4E72E39CE}" srcOrd="0" destOrd="0" presId="urn:microsoft.com/office/officeart/2005/8/layout/radial1"/>
    <dgm:cxn modelId="{5AF33849-0DAE-48AB-9A95-CEC05F7CE10F}" type="presParOf" srcId="{FC4E895A-5CB6-4776-9D34-BC12EF08CF61}" destId="{D418F6EB-147F-4047-B751-E8166DE58772}" srcOrd="6" destOrd="0" presId="urn:microsoft.com/office/officeart/2005/8/layout/radial1"/>
    <dgm:cxn modelId="{CCD62A35-9F37-4552-9BB8-856470B1BC97}" type="presParOf" srcId="{FC4E895A-5CB6-4776-9D34-BC12EF08CF61}" destId="{BC211171-4868-4B1B-8C84-7AFE7DA92B72}" srcOrd="7" destOrd="0" presId="urn:microsoft.com/office/officeart/2005/8/layout/radial1"/>
    <dgm:cxn modelId="{8962F0FD-C79E-4048-81C4-60EF0E1C125A}" type="presParOf" srcId="{BC211171-4868-4B1B-8C84-7AFE7DA92B72}" destId="{5514A104-9BD3-4559-9BDA-E17D63A5FAED}" srcOrd="0" destOrd="0" presId="urn:microsoft.com/office/officeart/2005/8/layout/radial1"/>
    <dgm:cxn modelId="{66BE588F-94EF-47E8-9128-19ECEB59E0B6}" type="presParOf" srcId="{FC4E895A-5CB6-4776-9D34-BC12EF08CF61}" destId="{9779251D-D94F-458D-8625-FA8430489ABD}" srcOrd="8" destOrd="0" presId="urn:microsoft.com/office/officeart/2005/8/layout/radial1"/>
    <dgm:cxn modelId="{78544C95-CA4A-413F-B621-BDF320E3663B}" type="presParOf" srcId="{FC4E895A-5CB6-4776-9D34-BC12EF08CF61}" destId="{38A04AD7-3C30-42FD-9169-981E636C19E5}" srcOrd="9" destOrd="0" presId="urn:microsoft.com/office/officeart/2005/8/layout/radial1"/>
    <dgm:cxn modelId="{B86A06DB-5BF5-464B-98E6-57B39A635281}" type="presParOf" srcId="{38A04AD7-3C30-42FD-9169-981E636C19E5}" destId="{ACABAC21-A12D-4CBC-B952-3A73C95768F1}" srcOrd="0" destOrd="0" presId="urn:microsoft.com/office/officeart/2005/8/layout/radial1"/>
    <dgm:cxn modelId="{62C17CAD-9210-4C98-B89F-7CA7001F8738}" type="presParOf" srcId="{FC4E895A-5CB6-4776-9D34-BC12EF08CF61}" destId="{21AB2C71-7445-44F1-88DA-8920B87614F7}" srcOrd="10" destOrd="0" presId="urn:microsoft.com/office/officeart/2005/8/layout/radial1"/>
    <dgm:cxn modelId="{1BFE93C9-8CA0-4DAF-9DF6-58489DE2C9C1}" type="presParOf" srcId="{FC4E895A-5CB6-4776-9D34-BC12EF08CF61}" destId="{8057FE6F-04E1-49FE-A2D1-85E6764C018A}" srcOrd="11" destOrd="0" presId="urn:microsoft.com/office/officeart/2005/8/layout/radial1"/>
    <dgm:cxn modelId="{27B6D2D0-348A-4BC5-85FE-91332010EE71}" type="presParOf" srcId="{8057FE6F-04E1-49FE-A2D1-85E6764C018A}" destId="{3080BD40-F641-48A3-BE1E-8C3E3059262D}" srcOrd="0" destOrd="0" presId="urn:microsoft.com/office/officeart/2005/8/layout/radial1"/>
    <dgm:cxn modelId="{009810C1-EB85-4A50-9430-4ACB759DCD35}" type="presParOf" srcId="{FC4E895A-5CB6-4776-9D34-BC12EF08CF61}" destId="{9342D2C4-3E92-4F40-9D3D-961F88562341}" srcOrd="12" destOrd="0" presId="urn:microsoft.com/office/officeart/2005/8/layout/radial1"/>
  </dgm:cxnLst>
  <dgm:bg/>
  <dgm:whole/>
  <dgm:extLst>
    <a:ext uri="http://schemas.microsoft.com/office/drawing/2008/diagram"/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3A245A-8880-4394-8AE0-E368E746CCF3}" type="doc">
      <dgm:prSet loTypeId="urn:microsoft.com/office/officeart/2005/8/layout/hierarchy4" loCatId="list" qsTypeId="urn:microsoft.com/office/officeart/2005/8/quickstyle/simple3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B1502EA1-9E7F-4258-BA8A-8E9005AE81A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 anchor="t"/>
        <a:lstStyle/>
        <a:p>
          <a:pPr algn="l">
            <a:spcAft>
              <a:spcPts val="0"/>
            </a:spcAft>
          </a:pPr>
          <a:r>
            <a:rPr lang="ru-RU" sz="1800" b="1" i="0" baseline="0" dirty="0">
              <a:solidFill>
                <a:schemeClr val="tx1"/>
              </a:solidFill>
              <a:latin typeface="+mj-lt"/>
              <a:cs typeface="Times New Roman" pitchFamily="18" charset="0"/>
            </a:rPr>
            <a:t>            </a:t>
          </a:r>
        </a:p>
      </dgm:t>
    </dgm:pt>
    <dgm:pt modelId="{413E94F7-A367-42A1-9734-0BBBC9B3EBAB}" type="parTrans" cxnId="{81ECE63D-0C5E-4527-9C1F-6C207C994CA3}">
      <dgm:prSet/>
      <dgm:spPr/>
      <dgm:t>
        <a:bodyPr/>
        <a:lstStyle/>
        <a:p>
          <a:endParaRPr lang="ru-RU"/>
        </a:p>
      </dgm:t>
    </dgm:pt>
    <dgm:pt modelId="{04FF3DA9-8108-4173-853C-BB6E47D497A2}" type="sibTrans" cxnId="{81ECE63D-0C5E-4527-9C1F-6C207C994CA3}">
      <dgm:prSet/>
      <dgm:spPr/>
      <dgm:t>
        <a:bodyPr/>
        <a:lstStyle/>
        <a:p>
          <a:endParaRPr lang="ru-RU"/>
        </a:p>
      </dgm:t>
    </dgm:pt>
    <dgm:pt modelId="{153C6224-4755-46BB-B609-146C58B266B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spcAft>
              <a:spcPts val="0"/>
            </a:spcAft>
          </a:pPr>
          <a:r>
            <a:rPr lang="ru-RU" sz="2000" b="0" dirty="0">
              <a:solidFill>
                <a:schemeClr val="tx1"/>
              </a:solidFill>
              <a:latin typeface="+mj-lt"/>
            </a:rPr>
            <a:t>Общий объем расходов </a:t>
          </a:r>
        </a:p>
        <a:p>
          <a:pPr algn="ctr">
            <a:spcAft>
              <a:spcPts val="0"/>
            </a:spcAft>
          </a:pPr>
          <a:r>
            <a:rPr lang="ru-RU" sz="2000" b="0" dirty="0">
              <a:solidFill>
                <a:schemeClr val="tx1"/>
              </a:solidFill>
              <a:latin typeface="+mj-lt"/>
            </a:rPr>
            <a:t>по отрасли «Культура»</a:t>
          </a:r>
        </a:p>
        <a:p>
          <a:pPr algn="ctr">
            <a:spcAft>
              <a:spcPts val="0"/>
            </a:spcAft>
          </a:pPr>
          <a:r>
            <a:rPr lang="ru-RU" sz="20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rPr>
            <a:t>в 2017 году – </a:t>
          </a:r>
        </a:p>
        <a:p>
          <a:pPr algn="ctr">
            <a:spcAft>
              <a:spcPts val="0"/>
            </a:spcAft>
          </a:pPr>
          <a:r>
            <a:rPr lang="ru-RU" sz="20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rPr>
            <a:t>554,4 тыс. рублей.</a:t>
          </a:r>
          <a:endParaRPr lang="en-US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Times New Roman" pitchFamily="18" charset="0"/>
          </a:endParaRPr>
        </a:p>
        <a:p>
          <a:pPr algn="just">
            <a:spcAft>
              <a:spcPts val="0"/>
            </a:spcAft>
          </a:pPr>
          <a:endParaRPr lang="ru-RU" sz="2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Times New Roman" pitchFamily="18" charset="0"/>
          </a:endParaRPr>
        </a:p>
      </dgm:t>
    </dgm:pt>
    <dgm:pt modelId="{F2E28480-5B07-4AFA-A48C-B68AB43740B2}" type="sibTrans" cxnId="{98953AFA-20AC-4856-9622-B24821605B55}">
      <dgm:prSet/>
      <dgm:spPr/>
      <dgm:t>
        <a:bodyPr/>
        <a:lstStyle/>
        <a:p>
          <a:endParaRPr lang="ru-RU"/>
        </a:p>
      </dgm:t>
    </dgm:pt>
    <dgm:pt modelId="{3C3B6580-15CC-4115-9BEF-EC17ADAB73FF}" type="parTrans" cxnId="{98953AFA-20AC-4856-9622-B24821605B55}">
      <dgm:prSet/>
      <dgm:spPr/>
      <dgm:t>
        <a:bodyPr/>
        <a:lstStyle/>
        <a:p>
          <a:endParaRPr lang="ru-RU"/>
        </a:p>
      </dgm:t>
    </dgm:pt>
    <dgm:pt modelId="{9EF300CD-08F7-4441-B3E7-75F1FADC6473}" type="pres">
      <dgm:prSet presAssocID="{C23A245A-8880-4394-8AE0-E368E746CCF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988A3EA-7BE4-498E-B96E-18404B8A607E}" type="pres">
      <dgm:prSet presAssocID="{153C6224-4755-46BB-B609-146C58B266BE}" presName="vertOne" presStyleCnt="0"/>
      <dgm:spPr/>
    </dgm:pt>
    <dgm:pt modelId="{30FB1490-933D-4F1A-BB91-51F607A7FF71}" type="pres">
      <dgm:prSet presAssocID="{153C6224-4755-46BB-B609-146C58B266BE}" presName="txOne" presStyleLbl="node0" presStyleIdx="0" presStyleCnt="1" custScaleX="33555" custScaleY="51478" custLinFactNeighborX="-316" custLinFactNeighborY="486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355518-B87F-4BEB-A366-32BF31479A91}" type="pres">
      <dgm:prSet presAssocID="{153C6224-4755-46BB-B609-146C58B266BE}" presName="parTransOne" presStyleCnt="0"/>
      <dgm:spPr/>
    </dgm:pt>
    <dgm:pt modelId="{92ACDF82-8D74-4F7F-B39B-BC091309538C}" type="pres">
      <dgm:prSet presAssocID="{153C6224-4755-46BB-B609-146C58B266BE}" presName="horzOne" presStyleCnt="0"/>
      <dgm:spPr/>
    </dgm:pt>
    <dgm:pt modelId="{B2B036C0-1D2E-4BDB-B5DE-BB0AB626E291}" type="pres">
      <dgm:prSet presAssocID="{B1502EA1-9E7F-4258-BA8A-8E9005AE81A9}" presName="vertTwo" presStyleCnt="0"/>
      <dgm:spPr/>
    </dgm:pt>
    <dgm:pt modelId="{4BD96DF3-C2B9-4A5A-B946-C3AD3824D913}" type="pres">
      <dgm:prSet presAssocID="{B1502EA1-9E7F-4258-BA8A-8E9005AE81A9}" presName="txTwo" presStyleLbl="node2" presStyleIdx="0" presStyleCnt="1" custScaleX="38519" custScaleY="42526" custLinFactNeighborX="276" custLinFactNeighborY="-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9AEA7D-FF38-4D1E-A0C2-F72D22CF407B}" type="pres">
      <dgm:prSet presAssocID="{B1502EA1-9E7F-4258-BA8A-8E9005AE81A9}" presName="horzTwo" presStyleCnt="0"/>
      <dgm:spPr/>
    </dgm:pt>
  </dgm:ptLst>
  <dgm:cxnLst>
    <dgm:cxn modelId="{98953AFA-20AC-4856-9622-B24821605B55}" srcId="{C23A245A-8880-4394-8AE0-E368E746CCF3}" destId="{153C6224-4755-46BB-B609-146C58B266BE}" srcOrd="0" destOrd="0" parTransId="{3C3B6580-15CC-4115-9BEF-EC17ADAB73FF}" sibTransId="{F2E28480-5B07-4AFA-A48C-B68AB43740B2}"/>
    <dgm:cxn modelId="{07077DA4-B868-4DCB-90F0-C894AC16A98E}" type="presOf" srcId="{153C6224-4755-46BB-B609-146C58B266BE}" destId="{30FB1490-933D-4F1A-BB91-51F607A7FF71}" srcOrd="0" destOrd="0" presId="urn:microsoft.com/office/officeart/2005/8/layout/hierarchy4"/>
    <dgm:cxn modelId="{81ECE63D-0C5E-4527-9C1F-6C207C994CA3}" srcId="{153C6224-4755-46BB-B609-146C58B266BE}" destId="{B1502EA1-9E7F-4258-BA8A-8E9005AE81A9}" srcOrd="0" destOrd="0" parTransId="{413E94F7-A367-42A1-9734-0BBBC9B3EBAB}" sibTransId="{04FF3DA9-8108-4173-853C-BB6E47D497A2}"/>
    <dgm:cxn modelId="{B0826882-F919-479C-8E6D-8CB1CBCC4CBB}" type="presOf" srcId="{B1502EA1-9E7F-4258-BA8A-8E9005AE81A9}" destId="{4BD96DF3-C2B9-4A5A-B946-C3AD3824D913}" srcOrd="0" destOrd="0" presId="urn:microsoft.com/office/officeart/2005/8/layout/hierarchy4"/>
    <dgm:cxn modelId="{2D908395-E977-4446-ABFD-324CA61F5F2A}" type="presOf" srcId="{C23A245A-8880-4394-8AE0-E368E746CCF3}" destId="{9EF300CD-08F7-4441-B3E7-75F1FADC6473}" srcOrd="0" destOrd="0" presId="urn:microsoft.com/office/officeart/2005/8/layout/hierarchy4"/>
    <dgm:cxn modelId="{38B159B5-30A0-4A90-9010-9570230773B1}" type="presParOf" srcId="{9EF300CD-08F7-4441-B3E7-75F1FADC6473}" destId="{8988A3EA-7BE4-498E-B96E-18404B8A607E}" srcOrd="0" destOrd="0" presId="urn:microsoft.com/office/officeart/2005/8/layout/hierarchy4"/>
    <dgm:cxn modelId="{8AA89A91-B24C-40FF-9E81-37733C536AC6}" type="presParOf" srcId="{8988A3EA-7BE4-498E-B96E-18404B8A607E}" destId="{30FB1490-933D-4F1A-BB91-51F607A7FF71}" srcOrd="0" destOrd="0" presId="urn:microsoft.com/office/officeart/2005/8/layout/hierarchy4"/>
    <dgm:cxn modelId="{1172372F-5C4A-4C86-819D-2813E2104087}" type="presParOf" srcId="{8988A3EA-7BE4-498E-B96E-18404B8A607E}" destId="{5A355518-B87F-4BEB-A366-32BF31479A91}" srcOrd="1" destOrd="0" presId="urn:microsoft.com/office/officeart/2005/8/layout/hierarchy4"/>
    <dgm:cxn modelId="{E89142EE-C34B-423E-9274-819C209CCFD8}" type="presParOf" srcId="{8988A3EA-7BE4-498E-B96E-18404B8A607E}" destId="{92ACDF82-8D74-4F7F-B39B-BC091309538C}" srcOrd="2" destOrd="0" presId="urn:microsoft.com/office/officeart/2005/8/layout/hierarchy4"/>
    <dgm:cxn modelId="{14EB928D-933A-4F0C-9486-4DFA1630D4CF}" type="presParOf" srcId="{92ACDF82-8D74-4F7F-B39B-BC091309538C}" destId="{B2B036C0-1D2E-4BDB-B5DE-BB0AB626E291}" srcOrd="0" destOrd="0" presId="urn:microsoft.com/office/officeart/2005/8/layout/hierarchy4"/>
    <dgm:cxn modelId="{7563523D-98EB-430B-855D-98D68F333EE3}" type="presParOf" srcId="{B2B036C0-1D2E-4BDB-B5DE-BB0AB626E291}" destId="{4BD96DF3-C2B9-4A5A-B946-C3AD3824D913}" srcOrd="0" destOrd="0" presId="urn:microsoft.com/office/officeart/2005/8/layout/hierarchy4"/>
    <dgm:cxn modelId="{9427CE3A-398C-437A-AFCD-CC9AE5840A92}" type="presParOf" srcId="{B2B036C0-1D2E-4BDB-B5DE-BB0AB626E291}" destId="{809AEA7D-FF38-4D1E-A0C2-F72D22CF407B}" srcOrd="1" destOrd="0" presId="urn:microsoft.com/office/officeart/2005/8/layout/hierarchy4"/>
  </dgm:cxnLst>
  <dgm:bg/>
  <dgm:whole/>
  <dgm:extLst>
    <a:ext uri="http://schemas.microsoft.com/office/drawing/2008/diagram"/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93D1A1A-2072-402A-B3CF-F56CA2FB3F18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63" y="4714875"/>
            <a:ext cx="54260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1750" y="9428163"/>
            <a:ext cx="2938463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31D4F58-99F3-4845-B888-F8B6902714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5171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7F2E675-29EC-48F4-B415-FDCCB6F6F505}" type="slidenum">
              <a:rPr lang="ru-RU" altLang="ru-RU" smtClean="0">
                <a:solidFill>
                  <a:srgbClr val="000000"/>
                </a:solidFill>
              </a:rPr>
              <a:pPr/>
              <a:t>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9E783-C923-41C7-ABF7-38D1601E612E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32914-345D-48FC-BCA1-8712625BF2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32099-D680-47B1-B2DE-53FC052E5584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5B4DC-7187-48A0-B9EA-4B3DCC2D04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20D5F-146B-4C31-B899-54FFBBC71C66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BB01-A279-4FD3-B262-FD04789416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BAAD7-E4CA-4E1E-B414-B079E0E6FA39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2C11C-EA7A-4F99-9DC1-18FE9BDDBA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063F7-A463-4E15-8F65-49CF23A3C252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F1AB8-6D8C-4156-9E1E-A61C5D62A4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8A8FF-6F7E-42B6-9A41-1B6F7811E772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50750-1991-4E2F-B825-38987B0F88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F6041-4DC0-40AA-A23C-B7F56D3D9B56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10" name="Footer Placeholder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4B7FF-4080-4D0B-BA96-35CB3FDE9C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4E7A8-5064-446E-9367-95708B8CD842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2EBDD-AF65-4E12-A60A-A1F29B989C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F6757-DE7D-4D1D-B146-9027C33FFE35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1AD13-75F1-4CF6-A964-F8085C489E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>
            <a:extLst>
              <a:ext uri="{FF2B5EF4-FFF2-40B4-BE49-F238E27FC236}"/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91" tIns="45046" rIns="90091" bIns="4504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Скругленный прямоугольник 9">
            <a:extLst>
              <a:ext uri="{FF2B5EF4-FFF2-40B4-BE49-F238E27FC236}"/>
            </a:extLst>
          </p:cNvPr>
          <p:cNvSpPr/>
          <p:nvPr/>
        </p:nvSpPr>
        <p:spPr>
          <a:xfrm>
            <a:off x="418596" y="434163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91" tIns="45046" rIns="90091" bIns="4504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51435" rIns="51435"/>
          <a:lstStyle>
            <a:lvl1pPr algn="r">
              <a:defRPr sz="4467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037" indent="0" algn="r">
              <a:spcBef>
                <a:spcPts val="0"/>
              </a:spcBef>
              <a:buNone/>
              <a:defRPr sz="2014">
                <a:solidFill>
                  <a:schemeClr val="bg2">
                    <a:shade val="25000"/>
                  </a:schemeClr>
                </a:solidFill>
              </a:defRPr>
            </a:lvl1pPr>
            <a:lvl2pPr marL="450468" indent="0" algn="ctr">
              <a:buNone/>
            </a:lvl2pPr>
            <a:lvl3pPr marL="900935" indent="0" algn="ctr">
              <a:buNone/>
            </a:lvl3pPr>
            <a:lvl4pPr marL="1351403" indent="0" algn="ctr">
              <a:buNone/>
            </a:lvl4pPr>
            <a:lvl5pPr marL="1801871" indent="0" algn="ctr">
              <a:buNone/>
            </a:lvl5pPr>
            <a:lvl6pPr marL="2252339" indent="0" algn="ctr">
              <a:buNone/>
            </a:lvl6pPr>
            <a:lvl7pPr marL="2702806" indent="0" algn="ctr">
              <a:buNone/>
            </a:lvl7pPr>
            <a:lvl8pPr marL="3153274" indent="0" algn="ctr">
              <a:buNone/>
            </a:lvl8pPr>
            <a:lvl9pPr marL="3603742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Дата 18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C42B9-16FB-45FA-929D-440095BE65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3"/>
            <a:ext cx="8183880" cy="41879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8E186-382C-45DA-9F67-093A749AD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91" tIns="45046" rIns="90091" bIns="4504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Скругленный прямоугольник 10">
            <a:extLst>
              <a:ext uri="{FF2B5EF4-FFF2-40B4-BE49-F238E27FC236}"/>
            </a:extLst>
          </p:cNvPr>
          <p:cNvSpPr/>
          <p:nvPr/>
        </p:nvSpPr>
        <p:spPr>
          <a:xfrm>
            <a:off x="418596" y="434163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91" tIns="45046" rIns="90091" bIns="4504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bIns="0"/>
          <a:lstStyle>
            <a:lvl1pPr algn="l">
              <a:buNone/>
              <a:defRPr sz="3591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5"/>
            <a:ext cx="8183880" cy="420624"/>
          </a:xfrm>
        </p:spPr>
        <p:txBody>
          <a:bodyPr lIns="133731" tIns="0"/>
          <a:lstStyle>
            <a:lvl1pPr marL="0" marR="36037" indent="0" algn="l">
              <a:spcBef>
                <a:spcPts val="0"/>
              </a:spcBef>
              <a:spcAft>
                <a:spcPts val="0"/>
              </a:spcAft>
              <a:buNone/>
              <a:defRPr sz="1752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752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576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1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F3555-ABC1-4226-921C-753D0D83A3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B111C-8278-4EC8-86A2-D70D876E4AA6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C8BE0-2611-4384-81A5-1B8F9918CD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3" y="530352"/>
            <a:ext cx="3931920" cy="4389120"/>
          </a:xfrm>
        </p:spPr>
        <p:txBody>
          <a:bodyPr/>
          <a:lstStyle>
            <a:lvl1pPr>
              <a:defRPr sz="2540"/>
            </a:lvl1pPr>
            <a:lvl2pPr>
              <a:defRPr sz="2190"/>
            </a:lvl2pPr>
            <a:lvl3pPr>
              <a:defRPr sz="2014"/>
            </a:lvl3pPr>
            <a:lvl4pPr>
              <a:defRPr sz="1752"/>
            </a:lvl4pPr>
            <a:lvl5pPr>
              <a:defRPr sz="1752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1" y="530352"/>
            <a:ext cx="3931920" cy="4389120"/>
          </a:xfrm>
        </p:spPr>
        <p:txBody>
          <a:bodyPr/>
          <a:lstStyle>
            <a:lvl1pPr>
              <a:defRPr sz="2540"/>
            </a:lvl1pPr>
            <a:lvl2pPr>
              <a:defRPr sz="2190"/>
            </a:lvl2pPr>
            <a:lvl3pPr>
              <a:defRPr sz="2014"/>
            </a:lvl3pPr>
            <a:lvl4pPr>
              <a:defRPr sz="1752"/>
            </a:lvl4pPr>
            <a:lvl5pPr>
              <a:defRPr sz="1752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46FBE-29B1-4E02-A348-9DF0DD20D3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5" y="579438"/>
            <a:ext cx="3931920" cy="792162"/>
          </a:xfrm>
        </p:spPr>
        <p:txBody>
          <a:bodyPr lIns="164592" anchor="ctr"/>
          <a:lstStyle>
            <a:lvl1pPr marL="0" indent="0" algn="l">
              <a:buNone/>
              <a:defRPr sz="2365" b="1">
                <a:solidFill>
                  <a:schemeClr val="tx1"/>
                </a:solidFill>
              </a:defRPr>
            </a:lvl1pPr>
            <a:lvl2pPr>
              <a:buNone/>
              <a:defRPr sz="2014" b="1"/>
            </a:lvl2pPr>
            <a:lvl3pPr>
              <a:buNone/>
              <a:defRPr sz="1752" b="1"/>
            </a:lvl3pPr>
            <a:lvl4pPr>
              <a:buNone/>
              <a:defRPr sz="1576" b="1"/>
            </a:lvl4pPr>
            <a:lvl5pPr>
              <a:buNone/>
              <a:defRPr sz="1576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54305" anchor="ctr"/>
          <a:lstStyle>
            <a:lvl1pPr marL="0" indent="0" algn="l">
              <a:buNone/>
              <a:defRPr sz="2365" b="1">
                <a:solidFill>
                  <a:schemeClr val="tx1"/>
                </a:solidFill>
              </a:defRPr>
            </a:lvl1pPr>
            <a:lvl2pPr>
              <a:buNone/>
              <a:defRPr sz="2014" b="1"/>
            </a:lvl2pPr>
            <a:lvl3pPr>
              <a:buNone/>
              <a:defRPr sz="1752" b="1"/>
            </a:lvl3pPr>
            <a:lvl4pPr>
              <a:buNone/>
              <a:defRPr sz="1576" b="1"/>
            </a:lvl4pPr>
            <a:lvl5pPr>
              <a:buNone/>
              <a:defRPr sz="1576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5" y="1447800"/>
            <a:ext cx="3931920" cy="3489960"/>
          </a:xfrm>
        </p:spPr>
        <p:txBody>
          <a:bodyPr/>
          <a:lstStyle>
            <a:lvl1pPr algn="l">
              <a:defRPr sz="2365"/>
            </a:lvl1pPr>
            <a:lvl2pPr algn="l">
              <a:defRPr sz="2014"/>
            </a:lvl2pPr>
            <a:lvl3pPr algn="l">
              <a:defRPr sz="1752"/>
            </a:lvl3pPr>
            <a:lvl4pPr algn="l">
              <a:defRPr sz="1576"/>
            </a:lvl4pPr>
            <a:lvl5pPr algn="l">
              <a:defRPr sz="1576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365"/>
            </a:lvl1pPr>
            <a:lvl2pPr algn="l">
              <a:defRPr sz="2014"/>
            </a:lvl2pPr>
            <a:lvl3pPr algn="l">
              <a:defRPr sz="1752"/>
            </a:lvl3pPr>
            <a:lvl4pPr algn="l">
              <a:defRPr sz="1576"/>
            </a:lvl4pPr>
            <a:lvl5pPr algn="l">
              <a:defRPr sz="1576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1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AE860-A7A0-4F51-9DF0-982CA6D3D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1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C573C-996B-42FE-B346-0954EA97C9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91" tIns="45046" rIns="90091" bIns="4504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Дата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BA249-9F5A-4DC6-BC79-A36E39E5A8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19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102870"/>
          <a:lstStyle>
            <a:lvl1pPr marL="18019" marR="18019" indent="0">
              <a:spcBef>
                <a:spcPts val="0"/>
              </a:spcBef>
              <a:buNone/>
              <a:defRPr sz="1401">
                <a:solidFill>
                  <a:schemeClr val="tx1"/>
                </a:solidFill>
              </a:defRPr>
            </a:lvl1pPr>
            <a:lvl2pPr>
              <a:buNone/>
              <a:defRPr sz="1226">
                <a:solidFill>
                  <a:schemeClr val="tx1"/>
                </a:solidFill>
              </a:defRPr>
            </a:lvl2pPr>
            <a:lvl3pPr>
              <a:buNone/>
              <a:defRPr sz="963">
                <a:solidFill>
                  <a:schemeClr val="tx1"/>
                </a:solidFill>
              </a:defRPr>
            </a:lvl3pPr>
            <a:lvl4pPr>
              <a:buNone/>
              <a:defRPr sz="876">
                <a:solidFill>
                  <a:schemeClr val="tx1"/>
                </a:solidFill>
              </a:defRPr>
            </a:lvl4pPr>
            <a:lvl5pPr>
              <a:buNone/>
              <a:defRPr sz="876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3" y="930144"/>
            <a:ext cx="4626159" cy="4724402"/>
          </a:xfrm>
        </p:spPr>
        <p:txBody>
          <a:bodyPr/>
          <a:lstStyle>
            <a:lvl1pPr>
              <a:defRPr sz="2803">
                <a:solidFill>
                  <a:schemeClr val="tx1"/>
                </a:solidFill>
              </a:defRPr>
            </a:lvl1pPr>
            <a:lvl2pPr>
              <a:defRPr sz="2540">
                <a:solidFill>
                  <a:schemeClr val="tx1"/>
                </a:solidFill>
              </a:defRPr>
            </a:lvl2pPr>
            <a:lvl3pPr>
              <a:defRPr sz="2365">
                <a:solidFill>
                  <a:schemeClr val="tx1"/>
                </a:solidFill>
              </a:defRPr>
            </a:lvl3pPr>
            <a:lvl4pPr>
              <a:defRPr sz="2014">
                <a:solidFill>
                  <a:schemeClr val="tx1"/>
                </a:solidFill>
              </a:defRPr>
            </a:lvl4pPr>
            <a:lvl5pPr>
              <a:defRPr sz="2014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D469B-A237-4B51-A12F-B123B88812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>
            <a:extLst>
              <a:ext uri="{FF2B5EF4-FFF2-40B4-BE49-F238E27FC236}"/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91" tIns="45046" rIns="90091" bIns="4504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10">
            <a:extLst>
              <a:ext uri="{FF2B5EF4-FFF2-40B4-BE49-F238E27FC236}"/>
            </a:extLst>
          </p:cNvPr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91" tIns="45046" rIns="90091" bIns="4504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5012056"/>
            <a:ext cx="8229600" cy="1051560"/>
          </a:xfrm>
        </p:spPr>
        <p:txBody>
          <a:bodyPr anchor="t"/>
          <a:lstStyle>
            <a:lvl1pPr algn="l">
              <a:buNone/>
              <a:defRPr sz="3591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102870"/>
          <a:lstStyle>
            <a:lvl1pPr marL="45047" indent="0" algn="l">
              <a:spcBef>
                <a:spcPts val="0"/>
              </a:spcBef>
              <a:buNone/>
              <a:defRPr sz="1401">
                <a:solidFill>
                  <a:srgbClr val="FFFFFF"/>
                </a:solidFill>
              </a:defRPr>
            </a:lvl1pPr>
            <a:lvl2pPr>
              <a:defRPr sz="1226">
                <a:solidFill>
                  <a:srgbClr val="FFFFFF"/>
                </a:solidFill>
              </a:defRPr>
            </a:lvl2pPr>
            <a:lvl3pPr>
              <a:defRPr sz="963">
                <a:solidFill>
                  <a:srgbClr val="FFFFFF"/>
                </a:solidFill>
              </a:defRPr>
            </a:lvl3pPr>
            <a:lvl4pPr>
              <a:defRPr sz="876">
                <a:solidFill>
                  <a:srgbClr val="FFFFFF"/>
                </a:solidFill>
              </a:defRPr>
            </a:lvl4pPr>
            <a:lvl5pPr>
              <a:defRPr sz="876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153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7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DF26A-6D10-4F0B-B7D4-0DF8E4B559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3"/>
            <a:ext cx="8183880" cy="418795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5A1A1-F80B-47E4-9554-387B6F5B7A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5"/>
            <a:ext cx="1981200" cy="52577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3"/>
            <a:ext cx="5943600" cy="52578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AA48-5695-47BA-96C7-6A7153F4C1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5">
            <a:extLst>
              <a:ext uri="{FF2B5EF4-FFF2-40B4-BE49-F238E27FC236}"/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26">
            <a:extLst>
              <a:ext uri="{FF2B5EF4-FFF2-40B4-BE49-F238E27FC236}"/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/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E88D322-4BF4-4789-9B08-BFD4021E197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18" name="Нижний колонтитул 1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202F03A7-C3E5-4380-81AD-17268BFE42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0DBED2-638E-4B56-B5EE-9B775F22648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F8C5733B-42B6-42BF-AF3B-312112B6A1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D731699-7BBA-473C-A0BA-731DE6B51619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93783793-20E2-4D10-ADCD-3C99062550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A2AD79C-1AF5-460E-8363-4C3AA383360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3B781935-791C-4D5B-8CBD-853EA3C7C2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F705A0E-2AE5-49B9-A4D4-E04509C1B171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8" name="Номер слайда 2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5F5F3455-7EA5-4AF2-9FC0-53CCA1AEF6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2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4E3F8EF-16E7-4989-A04D-A665C6253EDB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798247FD-63A8-4AE5-822B-736A3035CE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BA39AC8-1A00-41C8-957D-33F11B962215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AAEBBFD2-47F5-49FF-800D-3AF66E4C7F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D8F5F5-41AD-49ED-A81E-C1429E80AB20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3852F6AE-E2EB-410D-A662-2AD72BE90F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A5E41-8B11-4172-AFBC-8ECE5E2630AA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B12F2-BEF6-4871-807C-1CEB439353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9A3960E-B09B-46FD-A848-A8053ED6E681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79B96273-0209-4E0C-95F6-BACA4F5776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4382E78-BCCC-4D05-8B26-748DBAD26E66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86EAB967-1926-46BE-8C2F-696FB5D0B6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280FF09-DA4F-4354-8ACA-DC271453B64C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8B3E68E8-AC93-46D4-9805-B1A7F1A95C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4209282-F964-4DFD-A2F0-B774BEB7F60C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3C2CB8EB-4126-4291-9331-0E6E7B5ABB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5">
            <a:extLst>
              <a:ext uri="{FF2B5EF4-FFF2-40B4-BE49-F238E27FC236}"/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26">
            <a:extLst>
              <a:ext uri="{FF2B5EF4-FFF2-40B4-BE49-F238E27FC236}"/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/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E88D322-4BF4-4789-9B08-BFD4021E197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18" name="Нижний колонтитул 1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9019BE6F-A842-4887-9F1D-B01C873475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0DBED2-638E-4B56-B5EE-9B775F22648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6D0F2BD5-0E6D-40A2-AB31-DEF21B802A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D731699-7BBA-473C-A0BA-731DE6B51619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EFABF0FA-EEBC-4CE8-8555-EA61D39D688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A2AD79C-1AF5-460E-8363-4C3AA383360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B89642A4-76FA-4650-9CF3-AF1B85EF00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F705A0E-2AE5-49B9-A4D4-E04509C1B171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8" name="Номер слайда 2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B720597E-F2AF-4A64-BB78-08DFC2C861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2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4E3F8EF-16E7-4989-A04D-A665C6253EDB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433DDBF8-8429-449B-99D3-DD08EE7020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D3A66-9D92-4F84-AE62-3A6762A8FB41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F55D6-58C3-4A05-9B46-C5CBE5C611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BA39AC8-1A00-41C8-957D-33F11B962215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A2A7251F-B39D-4D1C-B214-26AD26D6F5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D8F5F5-41AD-49ED-A81E-C1429E80AB20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5AE5FAAA-E180-48E5-9237-79669A7903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9A3960E-B09B-46FD-A848-A8053ED6E681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AA3FE1B5-E7B5-4CC0-9365-2812C27A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4382E78-BCCC-4D05-8B26-748DBAD26E66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54B78160-FB6C-4300-8341-458AEA597A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280FF09-DA4F-4354-8ACA-DC271453B64C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662CA388-65BA-4D58-B57A-05DC45DEF1D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4209282-F964-4DFD-A2F0-B774BEB7F60C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306ABA5B-1973-484F-A539-13FF266A8E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5">
            <a:extLst>
              <a:ext uri="{FF2B5EF4-FFF2-40B4-BE49-F238E27FC236}"/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26">
            <a:extLst>
              <a:ext uri="{FF2B5EF4-FFF2-40B4-BE49-F238E27FC236}"/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/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E88D322-4BF4-4789-9B08-BFD4021E197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18" name="Нижний колонтитул 1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CB12BAD4-1900-4801-95FB-FB78A14F5B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0DBED2-638E-4B56-B5EE-9B775F22648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32A7DFEA-2B3C-4E28-801F-367AFB0686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D731699-7BBA-473C-A0BA-731DE6B51619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6BC4E350-1567-4F1E-AA7A-02129DE72F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A2AD79C-1AF5-460E-8363-4C3AA383360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91143C59-07B5-4E54-9601-7D99CA27F4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9FF3B-C2FC-453C-BD76-CEBCC2313EFF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81E8C-13A7-473F-8097-C2AD323033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F705A0E-2AE5-49B9-A4D4-E04509C1B171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8" name="Номер слайда 2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8DC8FDC7-F211-454F-91D3-1B56B380E9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2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4E3F8EF-16E7-4989-A04D-A665C6253EDB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00AC128C-C3FD-40AD-BF1C-7690A2D91C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BA39AC8-1A00-41C8-957D-33F11B962215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27A67A32-D04D-430B-A09E-51FB6A2B96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D8F5F5-41AD-49ED-A81E-C1429E80AB20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BFB964C1-9204-46DA-8FC9-BA9E9D740B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9A3960E-B09B-46FD-A848-A8053ED6E681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89A93071-ECC6-437F-875B-7E157CD70A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4382E78-BCCC-4D05-8B26-748DBAD26E66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B1D20E2A-CCAB-490A-A53B-0E99A8AE32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280FF09-DA4F-4354-8ACA-DC271453B64C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655F6012-EC87-4D19-BACE-F2ACE24844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4209282-F964-4DFD-A2F0-B774BEB7F60C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8AB4EAB7-13D0-40E2-93DA-FCC0B7EBE9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5">
            <a:extLst>
              <a:ext uri="{FF2B5EF4-FFF2-40B4-BE49-F238E27FC236}"/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26">
            <a:extLst>
              <a:ext uri="{FF2B5EF4-FFF2-40B4-BE49-F238E27FC236}"/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/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E88D322-4BF4-4789-9B08-BFD4021E197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18" name="Нижний колонтитул 1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1D3374F8-65A8-43B7-9F9D-3D3587754B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0DBED2-638E-4B56-B5EE-9B775F22648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C90F2DEB-AD32-4DF8-94A5-8B8F0FEFDE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018FC-AFE6-47D2-A44F-BA67A6F82916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72D46-64FD-4737-90E9-6EDD90321B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D731699-7BBA-473C-A0BA-731DE6B51619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6463AE84-9833-4C3C-9410-973024C4E1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A2AD79C-1AF5-460E-8363-4C3AA383360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ADD9F128-0A99-4AF9-9A0B-1F4EBE58CB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F705A0E-2AE5-49B9-A4D4-E04509C1B171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8" name="Номер слайда 2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9CA673AB-AFA6-4497-A1B5-F589A34FAD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2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4E3F8EF-16E7-4989-A04D-A665C6253EDB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DF03377D-FF2E-4561-9DC6-F696CDD8E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BA39AC8-1A00-41C8-957D-33F11B962215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F97AD302-7831-4D9C-BA03-229F96A307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D8F5F5-41AD-49ED-A81E-C1429E80AB20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BA127AD9-80C5-431D-9D8E-B5AF65FDB9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9A3960E-B09B-46FD-A848-A8053ED6E681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997D6E62-C5BC-4376-8F69-A768745AF6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4382E78-BCCC-4D05-8B26-748DBAD26E66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8F2C52DF-6F98-40DD-927D-3A5332C16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280FF09-DA4F-4354-8ACA-DC271453B64C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CDFEA744-0BBF-4AA2-B67D-6207EF53AF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4209282-F964-4DFD-A2F0-B774BEB7F60C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DB11EFFF-F7BA-4E4D-86D6-DBB7A6882F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C7793-B469-4CF6-9DBC-0BBDEB8B1852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14B66-8844-4026-A782-20043BBB5C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5">
            <a:extLst>
              <a:ext uri="{FF2B5EF4-FFF2-40B4-BE49-F238E27FC236}"/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26">
            <a:extLst>
              <a:ext uri="{FF2B5EF4-FFF2-40B4-BE49-F238E27FC236}"/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/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E88D322-4BF4-4789-9B08-BFD4021E197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18" name="Нижний колонтитул 1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4A1DBAB5-6437-44F8-9D55-D3D8728C6E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0DBED2-638E-4B56-B5EE-9B775F22648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00C6D633-667D-4140-A768-C6A395B24E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D731699-7BBA-473C-A0BA-731DE6B51619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FD2D1249-99BA-4B06-BE03-7AEDD2D8C9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A2AD79C-1AF5-460E-8363-4C3AA383360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B290C596-D4AB-4955-8B9E-C7A3753E81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F705A0E-2AE5-49B9-A4D4-E04509C1B171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8" name="Номер слайда 2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1F911000-76F0-4099-ABE2-EF3B1BC55F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2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4E3F8EF-16E7-4989-A04D-A665C6253EDB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5B060B8F-0C43-4268-B473-E6CE71D2F67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BA39AC8-1A00-41C8-957D-33F11B962215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0F7D7087-95BB-44E4-830F-48EFC5E3EF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D8F5F5-41AD-49ED-A81E-C1429E80AB20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FD0A79DF-6DF5-4B11-8EFD-16571FAF3E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9A3960E-B09B-46FD-A848-A8053ED6E681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1676485B-5F9B-4A8F-8B5B-51260EA607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4382E78-BCCC-4D05-8B26-748DBAD26E66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40B6658C-E556-4C28-98D7-948E120188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ED6D8-B01B-428D-B6B9-590854B4C80F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17F33-F9A7-4E96-97BC-3459B87E47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280FF09-DA4F-4354-8ACA-DC271453B64C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C4581506-D9BB-4BD6-9302-30F69FF82F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4209282-F964-4DFD-A2F0-B774BEB7F60C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C8B406C3-F59D-4FB4-9444-CED24827A3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5">
            <a:extLst>
              <a:ext uri="{FF2B5EF4-FFF2-40B4-BE49-F238E27FC236}"/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26">
            <a:extLst>
              <a:ext uri="{FF2B5EF4-FFF2-40B4-BE49-F238E27FC236}"/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/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E88D322-4BF4-4789-9B08-BFD4021E197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18" name="Нижний колонтитул 1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B6B44EBC-69ED-4051-B38A-BDD29F5EB7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0DBED2-638E-4B56-B5EE-9B775F22648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BA0FD531-F892-4C53-BAA5-9017167C7D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D731699-7BBA-473C-A0BA-731DE6B51619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FC4C2A6E-6D78-4956-9B73-F897E66AA3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A2AD79C-1AF5-460E-8363-4C3AA383360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76299510-1D14-442B-AC4A-43FBF3E989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F705A0E-2AE5-49B9-A4D4-E04509C1B171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8" name="Номер слайда 2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FEE0C2A8-E4AD-4ECF-B27A-208CA05170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2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4E3F8EF-16E7-4989-A04D-A665C6253EDB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456166F1-9035-4EC9-BEAB-11E001EF26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BA39AC8-1A00-41C8-957D-33F11B962215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036FFBAC-A7A6-477C-A139-49F2E937AF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D8F5F5-41AD-49ED-A81E-C1429E80AB20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6D35F4E3-76F5-4D23-BC96-414E598425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AD22A-737A-48D8-B0C5-6FB44A9A7494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2C862-0BB1-4074-BA88-C4ED3BFFF0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9A3960E-B09B-46FD-A848-A8053ED6E681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2E94945E-4F95-4840-BF1D-205E0AC03B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4382E78-BCCC-4D05-8B26-748DBAD26E66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94F3A2A4-F375-4021-B6BA-29C770225C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280FF09-DA4F-4354-8ACA-DC271453B64C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E4DE6A94-B6F4-4107-9E67-3F11BFF8E7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4209282-F964-4DFD-A2F0-B774BEB7F60C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A6E6328B-2572-4F71-9C05-69CD21BD2C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25">
            <a:extLst>
              <a:ext uri="{FF2B5EF4-FFF2-40B4-BE49-F238E27FC236}"/>
            </a:extLst>
          </p:cNvPr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26">
            <a:extLst>
              <a:ext uri="{FF2B5EF4-FFF2-40B4-BE49-F238E27FC236}"/>
            </a:extLst>
          </p:cNvPr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/>
            </a:extLst>
          </p:cNvPr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/>
            </a:extLst>
          </p:cNvPr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7" name="Дата 27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E88D322-4BF4-4789-9B08-BFD4021E197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18" name="Нижний колонтитул 1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2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1D5E3282-CD15-48F3-A12C-50E475C1A4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0DBED2-638E-4B56-B5EE-9B775F22648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1DBFE78D-20DA-4380-AF51-48D5F7A99B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D731699-7BBA-473C-A0BA-731DE6B51619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9C6D9C89-F2EA-46C7-BF52-11FB881382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A2AD79C-1AF5-460E-8363-4C3AA3833604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409712C2-D197-4362-B2B9-B845D1CE07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F705A0E-2AE5-49B9-A4D4-E04509C1B171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8" name="Номер слайда 2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200F7DEB-39B5-4BBE-AC4B-72153F0978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2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4E3F8EF-16E7-4989-A04D-A665C6253EDB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76EF65F5-A9CA-4994-BE2F-86556B08BF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97859-AB73-409D-9C4D-1FBB901F47A8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7A21D-9F3A-4E8C-A212-F477EE476C3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BA39AC8-1A00-41C8-957D-33F11B962215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DA40F119-8D9D-49D9-B7FD-433E72C6D1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D8F5F5-41AD-49ED-A81E-C1429E80AB20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DEA0632A-72AE-42CE-B4FB-14E12979FE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9A3960E-B09B-46FD-A848-A8053ED6E681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C6F08EAC-F29E-40D8-A1A7-4ED2C3FCD0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4382E78-BCCC-4D05-8B26-748DBAD26E66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9184EC7A-201A-4A00-805A-5CAA9EEA02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280FF09-DA4F-4354-8ACA-DC271453B64C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1E0BEB48-BA63-40F3-9C86-9F3FF06DA0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4209282-F964-4DFD-A2F0-B774BEB7F60C}" type="datetime1">
              <a:rPr lang="ru-RU"/>
              <a:pPr>
                <a:defRPr/>
              </a:pPr>
              <a:t>07.10.2011</a:t>
            </a:fld>
            <a:endParaRPr lang="ru-RU" dirty="0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pPr>
              <a:defRPr/>
            </a:pPr>
            <a:fld id="{8C4920C2-158A-4A14-84F1-6C111F4CCE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0D07F-2498-430D-A673-91096A9BC7C2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E5775-C7C0-46E6-AB3A-B8A9466045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55416-0FD9-4CF0-8228-BA4CF348BED8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B21E2-E12D-47F9-A4C1-70BD13442C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98655-F5B6-4A8B-BEE2-CF49362C4A0E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9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8307D-9581-4A01-AFDA-C764056EF5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7A854-4588-446E-8B33-31ED902E0E0A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0C09B-1788-447A-AFF2-9E495A0688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438AD4-1EB6-4B60-A9B0-D9E55085D1D1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6883FE3-1893-424C-B9A9-C3D676EA73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58" r:id="rId1"/>
    <p:sldLayoutId id="2147487657" r:id="rId2"/>
    <p:sldLayoutId id="2147487656" r:id="rId3"/>
    <p:sldLayoutId id="2147487655" r:id="rId4"/>
    <p:sldLayoutId id="2147487654" r:id="rId5"/>
    <p:sldLayoutId id="2147487653" r:id="rId6"/>
    <p:sldLayoutId id="2147487652" r:id="rId7"/>
    <p:sldLayoutId id="2147487651" r:id="rId8"/>
    <p:sldLayoutId id="2147487650" r:id="rId9"/>
    <p:sldLayoutId id="2147487649" r:id="rId10"/>
    <p:sldLayoutId id="21474876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91" tIns="45046" rIns="90091" bIns="4504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Скругленный 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0091" tIns="45046" rIns="90091" bIns="4504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Заголовок 12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lIns="102870" tIns="51435" rIns="102870" bIns="51435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8791" name="Текст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05740" tIns="102870" rIns="102870" bIns="514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5" name="Дата 24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lIns="102870" tIns="51435" rIns="102870" bIns="51435" anchor="b"/>
          <a:lstStyle>
            <a:lvl1pPr algn="r" eaLnBrk="1" latinLnBrk="0" hangingPunct="1">
              <a:defRPr kumimoji="0" sz="963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lIns="102870" tIns="51435" rIns="102870" bIns="51435" anchor="b"/>
          <a:lstStyle>
            <a:lvl1pPr algn="l" eaLnBrk="1" latinLnBrk="0" hangingPunct="1">
              <a:defRPr kumimoji="0" sz="963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lIns="102870" tIns="51435" rIns="102870" bIns="51435" anchor="b"/>
          <a:lstStyle>
            <a:lvl1pPr algn="r" eaLnBrk="1" latinLnBrk="0" hangingPunct="1">
              <a:defRPr kumimoji="0" sz="963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02017D6F-1B9E-4C53-BC60-2A6695B351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61" r:id="rId1"/>
    <p:sldLayoutId id="2147487673" r:id="rId2"/>
    <p:sldLayoutId id="2147487762" r:id="rId3"/>
    <p:sldLayoutId id="2147487672" r:id="rId4"/>
    <p:sldLayoutId id="2147487671" r:id="rId5"/>
    <p:sldLayoutId id="2147487670" r:id="rId6"/>
    <p:sldLayoutId id="2147487763" r:id="rId7"/>
    <p:sldLayoutId id="2147487669" r:id="rId8"/>
    <p:sldLayoutId id="2147487764" r:id="rId9"/>
    <p:sldLayoutId id="2147487668" r:id="rId10"/>
    <p:sldLayoutId id="21474876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8D3E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8D3E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8D3E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8D3E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 b="1">
          <a:solidFill>
            <a:srgbClr val="FF8D3E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 b="1">
          <a:solidFill>
            <a:srgbClr val="FF8D3E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 b="1">
          <a:solidFill>
            <a:srgbClr val="FF8D3E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 b="1">
          <a:solidFill>
            <a:srgbClr val="FF8D3E"/>
          </a:solidFill>
          <a:latin typeface="Verdana" panose="020B0604030504040204" pitchFamily="34" charset="0"/>
        </a:defRPr>
      </a:lvl9pPr>
      <a:extLst/>
    </p:titleStyle>
    <p:bodyStyle>
      <a:lvl1pPr marL="260350" indent="-260350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196850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774700" indent="-179388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63" indent="-179388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475" indent="-179388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1468525" indent="-180187" algn="l" rtl="0" eaLnBrk="1" latinLnBrk="0" hangingPunct="1">
        <a:spcBef>
          <a:spcPts val="246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664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75740" indent="-180187" algn="l" rtl="0" eaLnBrk="1" latinLnBrk="0" hangingPunct="1">
        <a:spcBef>
          <a:spcPts val="251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489" kern="1200">
          <a:solidFill>
            <a:schemeClr val="tx1"/>
          </a:solidFill>
          <a:latin typeface="+mn-lt"/>
          <a:ea typeface="+mn-ea"/>
          <a:cs typeface="+mn-cs"/>
        </a:defRPr>
      </a:lvl7pPr>
      <a:lvl8pPr marL="1891964" indent="-180187" algn="l" rtl="0" eaLnBrk="1" latinLnBrk="0" hangingPunct="1">
        <a:spcBef>
          <a:spcPts val="253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489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198" indent="-180187" algn="l" rtl="0" eaLnBrk="1" latinLnBrk="0" hangingPunct="1">
        <a:spcBef>
          <a:spcPts val="251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489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04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0093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514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018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52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028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532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037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/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/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>
            <a:extLst>
              <a:ext uri="{FF2B5EF4-FFF2-40B4-BE49-F238E27FC236}"/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>
            <a:extLst>
              <a:ext uri="{FF2B5EF4-FFF2-40B4-BE49-F238E27FC236}"/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/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/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/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/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/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/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327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33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C0504D"/>
                </a:solidFill>
                <a:latin typeface="Arial" charset="0"/>
              </a:defRPr>
            </a:lvl1pPr>
          </a:lstStyle>
          <a:p>
            <a:pPr>
              <a:defRPr/>
            </a:pPr>
            <a:fld id="{6F3D2DE1-ABB2-417D-9E97-A0B354CE6B71}" type="datetime1">
              <a:rPr lang="ru-RU"/>
              <a:pPr>
                <a:defRPr/>
              </a:pPr>
              <a:t>07.10.2011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C0504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C1D5D0E-49F6-44CA-9E8A-CCEE568B2D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4" r:id="rId1"/>
    <p:sldLayoutId id="2147487675" r:id="rId2"/>
    <p:sldLayoutId id="2147487676" r:id="rId3"/>
    <p:sldLayoutId id="2147487677" r:id="rId4"/>
    <p:sldLayoutId id="2147487678" r:id="rId5"/>
    <p:sldLayoutId id="2147487679" r:id="rId6"/>
    <p:sldLayoutId id="2147487680" r:id="rId7"/>
    <p:sldLayoutId id="2147487681" r:id="rId8"/>
    <p:sldLayoutId id="2147487682" r:id="rId9"/>
    <p:sldLayoutId id="2147487683" r:id="rId10"/>
    <p:sldLayoutId id="2147487684" r:id="rId11"/>
    <p:sldLayoutId id="214748768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/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/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>
            <a:extLst>
              <a:ext uri="{FF2B5EF4-FFF2-40B4-BE49-F238E27FC236}"/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>
            <a:extLst>
              <a:ext uri="{FF2B5EF4-FFF2-40B4-BE49-F238E27FC236}"/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/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/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/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/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/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/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639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664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C0504D"/>
                </a:solidFill>
                <a:latin typeface="Arial" charset="0"/>
              </a:defRPr>
            </a:lvl1pPr>
          </a:lstStyle>
          <a:p>
            <a:pPr>
              <a:defRPr/>
            </a:pPr>
            <a:fld id="{6F3D2DE1-ABB2-417D-9E97-A0B354CE6B71}" type="datetime1">
              <a:rPr lang="ru-RU"/>
              <a:pPr>
                <a:defRPr/>
              </a:pPr>
              <a:t>07.10.2011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C0504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43B3BF0-8265-477E-94B6-27D0009A5D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86" r:id="rId1"/>
    <p:sldLayoutId id="2147487687" r:id="rId2"/>
    <p:sldLayoutId id="2147487688" r:id="rId3"/>
    <p:sldLayoutId id="2147487689" r:id="rId4"/>
    <p:sldLayoutId id="2147487690" r:id="rId5"/>
    <p:sldLayoutId id="2147487691" r:id="rId6"/>
    <p:sldLayoutId id="2147487692" r:id="rId7"/>
    <p:sldLayoutId id="2147487693" r:id="rId8"/>
    <p:sldLayoutId id="2147487694" r:id="rId9"/>
    <p:sldLayoutId id="2147487695" r:id="rId10"/>
    <p:sldLayoutId id="2147487696" r:id="rId11"/>
    <p:sldLayoutId id="214748769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/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/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>
            <a:extLst>
              <a:ext uri="{FF2B5EF4-FFF2-40B4-BE49-F238E27FC236}"/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>
            <a:extLst>
              <a:ext uri="{FF2B5EF4-FFF2-40B4-BE49-F238E27FC236}"/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/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/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/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/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/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/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951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9952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C0504D"/>
                </a:solidFill>
                <a:latin typeface="Arial" charset="0"/>
              </a:defRPr>
            </a:lvl1pPr>
          </a:lstStyle>
          <a:p>
            <a:pPr>
              <a:defRPr/>
            </a:pPr>
            <a:fld id="{6F3D2DE1-ABB2-417D-9E97-A0B354CE6B71}" type="datetime1">
              <a:rPr lang="ru-RU"/>
              <a:pPr>
                <a:defRPr/>
              </a:pPr>
              <a:t>07.10.2011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C0504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4406-5054-4515-AAD7-4FFF12A526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98" r:id="rId1"/>
    <p:sldLayoutId id="2147487699" r:id="rId2"/>
    <p:sldLayoutId id="2147487700" r:id="rId3"/>
    <p:sldLayoutId id="2147487701" r:id="rId4"/>
    <p:sldLayoutId id="2147487702" r:id="rId5"/>
    <p:sldLayoutId id="2147487703" r:id="rId6"/>
    <p:sldLayoutId id="2147487704" r:id="rId7"/>
    <p:sldLayoutId id="2147487705" r:id="rId8"/>
    <p:sldLayoutId id="2147487706" r:id="rId9"/>
    <p:sldLayoutId id="2147487707" r:id="rId10"/>
    <p:sldLayoutId id="2147487708" r:id="rId11"/>
    <p:sldLayoutId id="214748770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/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/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>
            <a:extLst>
              <a:ext uri="{FF2B5EF4-FFF2-40B4-BE49-F238E27FC236}"/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>
            <a:extLst>
              <a:ext uri="{FF2B5EF4-FFF2-40B4-BE49-F238E27FC236}"/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/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/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/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/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/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/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2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532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C0504D"/>
                </a:solidFill>
                <a:latin typeface="Arial" charset="0"/>
              </a:defRPr>
            </a:lvl1pPr>
          </a:lstStyle>
          <a:p>
            <a:pPr>
              <a:defRPr/>
            </a:pPr>
            <a:fld id="{6F3D2DE1-ABB2-417D-9E97-A0B354CE6B71}" type="datetime1">
              <a:rPr lang="ru-RU"/>
              <a:pPr>
                <a:defRPr/>
              </a:pPr>
              <a:t>07.10.2011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C0504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2388CF-15F2-4547-BD10-F842F6B96B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10" r:id="rId1"/>
    <p:sldLayoutId id="2147487711" r:id="rId2"/>
    <p:sldLayoutId id="2147487712" r:id="rId3"/>
    <p:sldLayoutId id="2147487713" r:id="rId4"/>
    <p:sldLayoutId id="2147487714" r:id="rId5"/>
    <p:sldLayoutId id="2147487715" r:id="rId6"/>
    <p:sldLayoutId id="2147487716" r:id="rId7"/>
    <p:sldLayoutId id="2147487717" r:id="rId8"/>
    <p:sldLayoutId id="2147487718" r:id="rId9"/>
    <p:sldLayoutId id="2147487719" r:id="rId10"/>
    <p:sldLayoutId id="2147487720" r:id="rId11"/>
    <p:sldLayoutId id="2147487721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/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/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>
            <a:extLst>
              <a:ext uri="{FF2B5EF4-FFF2-40B4-BE49-F238E27FC236}"/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>
            <a:extLst>
              <a:ext uri="{FF2B5EF4-FFF2-40B4-BE49-F238E27FC236}"/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/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/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/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/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/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/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6575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66576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C0504D"/>
                </a:solidFill>
                <a:latin typeface="Arial" charset="0"/>
              </a:defRPr>
            </a:lvl1pPr>
          </a:lstStyle>
          <a:p>
            <a:pPr>
              <a:defRPr/>
            </a:pPr>
            <a:fld id="{6F3D2DE1-ABB2-417D-9E97-A0B354CE6B71}" type="datetime1">
              <a:rPr lang="ru-RU"/>
              <a:pPr>
                <a:defRPr/>
              </a:pPr>
              <a:t>07.10.2011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C0504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B54288-EAC5-417C-86CA-4184417C6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22" r:id="rId1"/>
    <p:sldLayoutId id="2147487723" r:id="rId2"/>
    <p:sldLayoutId id="2147487724" r:id="rId3"/>
    <p:sldLayoutId id="2147487725" r:id="rId4"/>
    <p:sldLayoutId id="2147487726" r:id="rId5"/>
    <p:sldLayoutId id="2147487727" r:id="rId6"/>
    <p:sldLayoutId id="2147487728" r:id="rId7"/>
    <p:sldLayoutId id="2147487729" r:id="rId8"/>
    <p:sldLayoutId id="2147487730" r:id="rId9"/>
    <p:sldLayoutId id="2147487731" r:id="rId10"/>
    <p:sldLayoutId id="2147487732" r:id="rId11"/>
    <p:sldLayoutId id="2147487733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/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/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>
            <a:extLst>
              <a:ext uri="{FF2B5EF4-FFF2-40B4-BE49-F238E27FC236}"/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>
            <a:extLst>
              <a:ext uri="{FF2B5EF4-FFF2-40B4-BE49-F238E27FC236}"/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/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/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/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/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/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/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9887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7988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C0504D"/>
                </a:solidFill>
                <a:latin typeface="Arial" charset="0"/>
              </a:defRPr>
            </a:lvl1pPr>
          </a:lstStyle>
          <a:p>
            <a:pPr>
              <a:defRPr/>
            </a:pPr>
            <a:fld id="{6F3D2DE1-ABB2-417D-9E97-A0B354CE6B71}" type="datetime1">
              <a:rPr lang="ru-RU"/>
              <a:pPr>
                <a:defRPr/>
              </a:pPr>
              <a:t>07.10.2011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C0504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33D117-EE55-4A74-9379-644E01A8EB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34" r:id="rId1"/>
    <p:sldLayoutId id="2147487735" r:id="rId2"/>
    <p:sldLayoutId id="2147487736" r:id="rId3"/>
    <p:sldLayoutId id="2147487737" r:id="rId4"/>
    <p:sldLayoutId id="2147487738" r:id="rId5"/>
    <p:sldLayoutId id="2147487739" r:id="rId6"/>
    <p:sldLayoutId id="2147487740" r:id="rId7"/>
    <p:sldLayoutId id="2147487741" r:id="rId8"/>
    <p:sldLayoutId id="2147487742" r:id="rId9"/>
    <p:sldLayoutId id="2147487743" r:id="rId10"/>
    <p:sldLayoutId id="2147487744" r:id="rId11"/>
    <p:sldLayoutId id="214748774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/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/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/>
            </a:extLst>
          </p:cNvPr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>
            <a:extLst>
              <a:ext uri="{FF2B5EF4-FFF2-40B4-BE49-F238E27FC236}"/>
            </a:extLst>
          </p:cNvPr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>
            <a:extLst>
              <a:ext uri="{FF2B5EF4-FFF2-40B4-BE49-F238E27FC236}"/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/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/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/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/>
            </a:extLst>
          </p:cNvPr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/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/>
            </a:extLst>
          </p:cNvPr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3199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9320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rgbClr val="C0504D"/>
                </a:solidFill>
                <a:latin typeface="Arial" charset="0"/>
              </a:defRPr>
            </a:lvl1pPr>
          </a:lstStyle>
          <a:p>
            <a:pPr>
              <a:defRPr/>
            </a:pPr>
            <a:fld id="{6F3D2DE1-ABB2-417D-9E97-A0B354CE6B71}" type="datetime1">
              <a:rPr lang="ru-RU"/>
              <a:pPr>
                <a:defRPr/>
              </a:pPr>
              <a:t>07.10.2011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rgbClr val="C0504D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E5E05D7-91DF-4DA0-AFD1-3032DA047D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46" r:id="rId1"/>
    <p:sldLayoutId id="2147487747" r:id="rId2"/>
    <p:sldLayoutId id="2147487748" r:id="rId3"/>
    <p:sldLayoutId id="2147487749" r:id="rId4"/>
    <p:sldLayoutId id="2147487750" r:id="rId5"/>
    <p:sldLayoutId id="2147487751" r:id="rId6"/>
    <p:sldLayoutId id="2147487752" r:id="rId7"/>
    <p:sldLayoutId id="2147487753" r:id="rId8"/>
    <p:sldLayoutId id="2147487754" r:id="rId9"/>
    <p:sldLayoutId id="2147487755" r:id="rId10"/>
    <p:sldLayoutId id="2147487756" r:id="rId11"/>
    <p:sldLayoutId id="214748775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/>
            </a:extLst>
          </p:cNvPr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/>
            </a:extLst>
          </p:cNvPr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/>
            </a:extLst>
          </p:cNvPr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650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983487F-8BF5-402C-B778-76B72B91B223}" type="datetimeFigureOut">
              <a:rPr lang="ru-RU"/>
              <a:pPr>
                <a:defRPr/>
              </a:pPr>
              <a:t>07.10.2011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prstClr val="black">
                    <a:lumMod val="50000"/>
                    <a:lumOff val="50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882F9832-AB06-4DEE-833F-4EB9D78AD4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58" r:id="rId1"/>
    <p:sldLayoutId id="2147487666" r:id="rId2"/>
    <p:sldLayoutId id="2147487759" r:id="rId3"/>
    <p:sldLayoutId id="2147487665" r:id="rId4"/>
    <p:sldLayoutId id="2147487664" r:id="rId5"/>
    <p:sldLayoutId id="2147487663" r:id="rId6"/>
    <p:sldLayoutId id="2147487662" r:id="rId7"/>
    <p:sldLayoutId id="2147487661" r:id="rId8"/>
    <p:sldLayoutId id="2147487760" r:id="rId9"/>
    <p:sldLayoutId id="2147487660" r:id="rId10"/>
    <p:sldLayoutId id="2147487659" r:id="rId11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5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5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6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5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9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6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7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51520" y="980729"/>
            <a:ext cx="8746232" cy="1470025"/>
          </a:xfrm>
        </p:spPr>
        <p:txBody>
          <a:bodyPr>
            <a:normAutofit fontScale="90000"/>
          </a:bodyPr>
          <a:lstStyle/>
          <a:p>
            <a:pPr marL="182880" indent="0" algn="ctr" eaLnBrk="1" fontAlgn="auto" hangingPunct="1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cap="all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Администрация НИЖНЕБЫКОВСКОГО сельского поселения</a:t>
            </a:r>
            <a:r>
              <a:rPr lang="ru-RU" sz="2600" b="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ru-RU" sz="2600" b="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r>
              <a:rPr lang="ru-RU" sz="2600" b="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</a:rPr>
              <a:t/>
            </a:r>
            <a:br>
              <a:rPr lang="ru-RU" sz="2600" b="0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</a:rPr>
            </a:br>
            <a:endParaRPr lang="ru-RU" sz="4500" b="0" cap="all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7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250825" y="4143375"/>
            <a:ext cx="8713788" cy="2308225"/>
          </a:xfrm>
        </p:spPr>
        <p:txBody>
          <a:bodyPr anchor="b"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ru-RU" altLang="ru-RU" sz="31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Отчет об исполнении бюджета </a:t>
            </a:r>
          </a:p>
          <a:p>
            <a:pPr marL="0" indent="0" algn="ctr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ru-RU" altLang="ru-RU" sz="31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Нижнебыковского</a:t>
            </a:r>
            <a:r>
              <a:rPr lang="ru-RU" altLang="ru-RU" sz="31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altLang="ru-RU" sz="31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сельского поселения Верхнедонского района</a:t>
            </a:r>
          </a:p>
          <a:p>
            <a:pPr marL="0" indent="0" algn="ctr" eaLnBrk="1" hangingPunct="1">
              <a:lnSpc>
                <a:spcPct val="90000"/>
              </a:lnSpc>
              <a:buFont typeface="Georgia" pitchFamily="18" charset="0"/>
              <a:buNone/>
              <a:defRPr/>
            </a:pPr>
            <a:r>
              <a:rPr lang="ru-RU" altLang="ru-RU" sz="31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за 2017 год</a:t>
            </a:r>
          </a:p>
        </p:txBody>
      </p:sp>
      <p:pic>
        <p:nvPicPr>
          <p:cNvPr id="132099" name="Picture 2" descr="F:\Новая папка\DSCN36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341438"/>
            <a:ext cx="59039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2337" name="Object 4"/>
          <p:cNvGraphicFramePr>
            <a:graphicFrameLocks noGrp="1"/>
          </p:cNvGraphicFramePr>
          <p:nvPr>
            <p:ph sz="half" idx="2"/>
          </p:nvPr>
        </p:nvGraphicFramePr>
        <p:xfrm>
          <a:off x="728663" y="2471738"/>
          <a:ext cx="8099425" cy="4127500"/>
        </p:xfrm>
        <a:graphic>
          <a:graphicData uri="http://schemas.openxmlformats.org/presentationml/2006/ole">
            <p:oleObj spid="_x0000_s142337" r:id="rId3" imgW="8096190" imgH="4133446" progId="Excel.Chart.8">
              <p:embed/>
            </p:oleObj>
          </a:graphicData>
        </a:graphic>
      </p:graphicFrame>
      <p:sp>
        <p:nvSpPr>
          <p:cNvPr id="8499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5175"/>
            <a:ext cx="9144000" cy="71913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4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sz="24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24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Динамика р</a:t>
            </a:r>
            <a:r>
              <a:rPr lang="ru-RU" sz="24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асходов бюджета </a:t>
            </a:r>
            <a:r>
              <a:rPr lang="ru-RU" sz="24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Нижнебыковского</a:t>
            </a:r>
            <a:r>
              <a:rPr lang="ru-RU" sz="24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сельского поселения Верхнедонского района</a:t>
            </a:r>
            <a:br>
              <a:rPr lang="ru-RU" sz="24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реализацию муниципальных программ сельского поселения</a:t>
            </a:r>
          </a:p>
        </p:txBody>
      </p:sp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5745163" y="117475"/>
            <a:ext cx="2843212" cy="365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Администрация Нижнебыковского сельского поселения</a:t>
            </a:r>
          </a:p>
        </p:txBody>
      </p:sp>
      <p:sp>
        <p:nvSpPr>
          <p:cNvPr id="142340" name="Номер слайда 1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C253642-0665-4728-B6E8-C1F9EE1B4774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  <p:graphicFrame>
        <p:nvGraphicFramePr>
          <p:cNvPr id="142341" name="Диаграмма 9"/>
          <p:cNvGraphicFramePr>
            <a:graphicFrameLocks noChangeAspect="1"/>
          </p:cNvGraphicFramePr>
          <p:nvPr/>
        </p:nvGraphicFramePr>
        <p:xfrm>
          <a:off x="365125" y="2057400"/>
          <a:ext cx="8447088" cy="4541838"/>
        </p:xfrm>
        <a:graphic>
          <a:graphicData uri="http://schemas.openxmlformats.org/presentationml/2006/ole">
            <p:oleObj spid="_x0000_s142341" r:id="rId4" imgW="8443692" imgH="4541914" progId="Excel.Chart.8">
              <p:embed/>
            </p:oleObj>
          </a:graphicData>
        </a:graphic>
      </p:graphicFrame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692150"/>
            <a:ext cx="8229600" cy="865188"/>
          </a:xfrm>
        </p:spPr>
        <p:txBody>
          <a:bodyPr/>
          <a:lstStyle/>
          <a:p>
            <a:pPr algn="ctr"/>
            <a:r>
              <a:rPr lang="ru-RU" altLang="ru-RU" sz="1600" b="1" smtClean="0"/>
              <a:t>Расходы бюджета Нижнебыковского сельского поселения Верхнедонского района в 2017 году по муниципальным программам</a:t>
            </a:r>
          </a:p>
        </p:txBody>
      </p:sp>
      <p:graphicFrame>
        <p:nvGraphicFramePr>
          <p:cNvPr id="11" name="Схема 10">
            <a:extLst>
              <a:ext uri="{FF2B5EF4-FFF2-40B4-BE49-F238E27FC236}"/>
            </a:extLst>
          </p:cNvPr>
          <p:cNvGraphicFramePr/>
          <p:nvPr/>
        </p:nvGraphicFramePr>
        <p:xfrm>
          <a:off x="255880" y="1487953"/>
          <a:ext cx="8644547" cy="5363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2888" name="Rectangle 8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651500" y="333375"/>
            <a:ext cx="2736850" cy="365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Администрация Нижнебыковского сельского поселения</a:t>
            </a:r>
          </a:p>
        </p:txBody>
      </p:sp>
      <p:sp>
        <p:nvSpPr>
          <p:cNvPr id="143364" name="Rectangle 10"/>
          <p:cNvSpPr>
            <a:spLocks noChangeArrowheads="1"/>
          </p:cNvSpPr>
          <p:nvPr/>
        </p:nvSpPr>
        <p:spPr bwMode="auto">
          <a:xfrm>
            <a:off x="8459788" y="260350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AA82430-6202-4E40-88C2-2016C018CE74}" type="slidenum">
              <a:rPr lang="ru-RU" altLang="ru-RU">
                <a:solidFill>
                  <a:srgbClr val="FFFFFF"/>
                </a:solidFill>
                <a:latin typeface="Arial" charset="0"/>
              </a:rPr>
              <a:pPr/>
              <a:t>11</a:t>
            </a:fld>
            <a:endParaRPr lang="ru-RU" alt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3365" name="Oval 7"/>
          <p:cNvSpPr>
            <a:spLocks noChangeArrowheads="1"/>
          </p:cNvSpPr>
          <p:nvPr/>
        </p:nvSpPr>
        <p:spPr bwMode="auto">
          <a:xfrm>
            <a:off x="2987675" y="1557338"/>
            <a:ext cx="2376488" cy="1511300"/>
          </a:xfrm>
          <a:prstGeom prst="ellipse">
            <a:avLst/>
          </a:pr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400">
                <a:latin typeface="Times New Roman" pitchFamily="18" charset="0"/>
              </a:rPr>
              <a:t>Муниципальная политика– </a:t>
            </a:r>
          </a:p>
          <a:p>
            <a:pPr algn="ctr"/>
            <a:r>
              <a:rPr lang="ru-RU" altLang="ru-RU" sz="1400">
                <a:latin typeface="Times New Roman" pitchFamily="18" charset="0"/>
              </a:rPr>
              <a:t>137,1 тыс.руб.</a:t>
            </a:r>
          </a:p>
        </p:txBody>
      </p:sp>
      <p:sp>
        <p:nvSpPr>
          <p:cNvPr id="143366" name="Oval 8"/>
          <p:cNvSpPr>
            <a:spLocks noChangeArrowheads="1"/>
          </p:cNvSpPr>
          <p:nvPr/>
        </p:nvSpPr>
        <p:spPr bwMode="auto">
          <a:xfrm>
            <a:off x="684213" y="2492375"/>
            <a:ext cx="2808287" cy="1800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400">
                <a:latin typeface="Times New Roman" pitchFamily="18" charset="0"/>
              </a:rPr>
              <a:t>Развитие транспортной системы – </a:t>
            </a:r>
          </a:p>
          <a:p>
            <a:pPr algn="ctr"/>
            <a:r>
              <a:rPr lang="ru-RU" altLang="ru-RU" sz="1400">
                <a:latin typeface="Times New Roman" pitchFamily="18" charset="0"/>
              </a:rPr>
              <a:t>2792,1 тыс.рублей</a:t>
            </a:r>
          </a:p>
        </p:txBody>
      </p:sp>
      <p:sp>
        <p:nvSpPr>
          <p:cNvPr id="143367" name="Oval 9"/>
          <p:cNvSpPr>
            <a:spLocks noChangeArrowheads="1"/>
          </p:cNvSpPr>
          <p:nvPr/>
        </p:nvSpPr>
        <p:spPr bwMode="auto">
          <a:xfrm>
            <a:off x="611188" y="5013325"/>
            <a:ext cx="3529012" cy="1079500"/>
          </a:xfrm>
          <a:prstGeom prst="ellipse">
            <a:avLst/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400">
                <a:latin typeface="Times New Roman" pitchFamily="18" charset="0"/>
              </a:rPr>
              <a:t>Энергоэфективность и развитие </a:t>
            </a:r>
          </a:p>
          <a:p>
            <a:pPr algn="ctr"/>
            <a:r>
              <a:rPr lang="ru-RU" altLang="ru-RU" sz="1400">
                <a:latin typeface="Times New Roman" pitchFamily="18" charset="0"/>
              </a:rPr>
              <a:t>энергетики – 47,8 тыс.рублей</a:t>
            </a:r>
          </a:p>
        </p:txBody>
      </p:sp>
      <p:sp>
        <p:nvSpPr>
          <p:cNvPr id="143368" name="Oval 12"/>
          <p:cNvSpPr>
            <a:spLocks noChangeArrowheads="1"/>
          </p:cNvSpPr>
          <p:nvPr/>
        </p:nvSpPr>
        <p:spPr bwMode="auto">
          <a:xfrm>
            <a:off x="5795963" y="2133600"/>
            <a:ext cx="3097212" cy="1727200"/>
          </a:xfrm>
          <a:prstGeom prst="ellipse">
            <a:avLst/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400">
                <a:latin typeface="Times New Roman" pitchFamily="18" charset="0"/>
              </a:rPr>
              <a:t>Обеспечение качественными жилищно-</a:t>
            </a:r>
          </a:p>
          <a:p>
            <a:pPr algn="ctr"/>
            <a:r>
              <a:rPr lang="ru-RU" altLang="ru-RU" sz="1400">
                <a:latin typeface="Times New Roman" pitchFamily="18" charset="0"/>
              </a:rPr>
              <a:t>коммунальными услугами населения</a:t>
            </a:r>
          </a:p>
          <a:p>
            <a:pPr algn="ctr"/>
            <a:r>
              <a:rPr lang="ru-RU" altLang="ru-RU" sz="1400">
                <a:latin typeface="Times New Roman" pitchFamily="18" charset="0"/>
              </a:rPr>
              <a:t> Нижнебыковского сельского поселения – </a:t>
            </a:r>
          </a:p>
          <a:p>
            <a:pPr algn="ctr"/>
            <a:r>
              <a:rPr lang="ru-RU" altLang="ru-RU" sz="1400">
                <a:latin typeface="Times New Roman" pitchFamily="18" charset="0"/>
              </a:rPr>
              <a:t>104,5 тыс.рублей</a:t>
            </a:r>
            <a:r>
              <a:rPr lang="ru-RU" altLang="ru-RU"/>
              <a:t> </a:t>
            </a:r>
          </a:p>
        </p:txBody>
      </p:sp>
      <p:sp>
        <p:nvSpPr>
          <p:cNvPr id="143369" name="Oval 21"/>
          <p:cNvSpPr>
            <a:spLocks noChangeArrowheads="1"/>
          </p:cNvSpPr>
          <p:nvPr/>
        </p:nvSpPr>
        <p:spPr bwMode="auto">
          <a:xfrm>
            <a:off x="5867400" y="3860800"/>
            <a:ext cx="3276600" cy="15128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200">
                <a:latin typeface="Times New Roman" pitchFamily="18" charset="0"/>
              </a:rPr>
              <a:t>Защита населения и территории от</a:t>
            </a:r>
          </a:p>
          <a:p>
            <a:pPr algn="ctr"/>
            <a:r>
              <a:rPr lang="ru-RU" altLang="ru-RU" sz="1200">
                <a:latin typeface="Times New Roman" pitchFamily="18" charset="0"/>
              </a:rPr>
              <a:t> чрезвычайных ситуаций, обеспечение пожарной</a:t>
            </a:r>
          </a:p>
          <a:p>
            <a:pPr algn="ctr"/>
            <a:r>
              <a:rPr lang="ru-RU" altLang="ru-RU" sz="1200">
                <a:latin typeface="Times New Roman" pitchFamily="18" charset="0"/>
              </a:rPr>
              <a:t> безопасности и безопасности  людей на </a:t>
            </a:r>
          </a:p>
          <a:p>
            <a:pPr algn="ctr"/>
            <a:r>
              <a:rPr lang="ru-RU" altLang="ru-RU" sz="1200">
                <a:latin typeface="Times New Roman" pitchFamily="18" charset="0"/>
              </a:rPr>
              <a:t>водных объектах</a:t>
            </a:r>
          </a:p>
          <a:p>
            <a:pPr algn="ctr"/>
            <a:r>
              <a:rPr lang="ru-RU" altLang="ru-RU" sz="1200">
                <a:latin typeface="Times New Roman" pitchFamily="18" charset="0"/>
              </a:rPr>
              <a:t> - 16,1 тыс.рублей</a:t>
            </a:r>
            <a:r>
              <a:rPr lang="ru-RU" altLang="ru-RU"/>
              <a:t> </a:t>
            </a:r>
          </a:p>
        </p:txBody>
      </p:sp>
      <p:sp>
        <p:nvSpPr>
          <p:cNvPr id="143370" name="Oval 23"/>
          <p:cNvSpPr>
            <a:spLocks noChangeArrowheads="1"/>
          </p:cNvSpPr>
          <p:nvPr/>
        </p:nvSpPr>
        <p:spPr bwMode="auto">
          <a:xfrm>
            <a:off x="4427538" y="5229225"/>
            <a:ext cx="2570162" cy="1439863"/>
          </a:xfrm>
          <a:prstGeom prst="ellipse">
            <a:avLst/>
          </a:prstGeom>
          <a:solidFill>
            <a:srgbClr val="99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400">
                <a:latin typeface="Times New Roman" pitchFamily="18" charset="0"/>
              </a:rPr>
              <a:t>Развитие культуры и туризма – </a:t>
            </a:r>
          </a:p>
          <a:p>
            <a:pPr algn="ctr"/>
            <a:r>
              <a:rPr lang="ru-RU" altLang="ru-RU" sz="1400">
                <a:latin typeface="Times New Roman" pitchFamily="18" charset="0"/>
              </a:rPr>
              <a:t>554,4 тыс.рублей</a:t>
            </a:r>
          </a:p>
        </p:txBody>
      </p:sp>
      <p:sp>
        <p:nvSpPr>
          <p:cNvPr id="143371" name="Oval 25"/>
          <p:cNvSpPr>
            <a:spLocks noChangeArrowheads="1"/>
          </p:cNvSpPr>
          <p:nvPr/>
        </p:nvSpPr>
        <p:spPr bwMode="auto">
          <a:xfrm>
            <a:off x="3563938" y="3068638"/>
            <a:ext cx="2303462" cy="1944687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Всего расходов</a:t>
            </a:r>
          </a:p>
          <a:p>
            <a:pPr algn="ctr"/>
            <a:r>
              <a:rPr lang="ru-RU" altLang="ru-RU"/>
              <a:t>3654 тыс.рублей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144000" cy="109537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alt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Расходы бюджета </a:t>
            </a:r>
            <a:r>
              <a:rPr lang="ru-RU" alt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Нижнебыковского</a:t>
            </a:r>
            <a:r>
              <a:rPr lang="ru-RU" alt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сельского поселения Верхнедонского района в 2017 году</a:t>
            </a:r>
            <a:endParaRPr lang="ru-RU" altLang="ru-RU" sz="25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44386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3175" y="1125538"/>
          <a:ext cx="9137650" cy="5537200"/>
        </p:xfrm>
        <a:graphic>
          <a:graphicData uri="http://schemas.openxmlformats.org/presentationml/2006/ole">
            <p:oleObj spid="_x0000_s144386" r:id="rId3" imgW="9132599" imgH="5535648" progId="Excel.Chart.8">
              <p:embed/>
            </p:oleObj>
          </a:graphicData>
        </a:graphic>
      </p:graphicFrame>
      <p:sp>
        <p:nvSpPr>
          <p:cNvPr id="12" name="TextBox 11">
            <a:extLst>
              <a:ext uri="{FF2B5EF4-FFF2-40B4-BE49-F238E27FC236}"/>
            </a:extLst>
          </p:cNvPr>
          <p:cNvSpPr txBox="1"/>
          <p:nvPr/>
        </p:nvSpPr>
        <p:spPr>
          <a:xfrm>
            <a:off x="5734050" y="111125"/>
            <a:ext cx="2843213" cy="3651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Администрация Нижнебыковского сельского поселения</a:t>
            </a:r>
          </a:p>
        </p:txBody>
      </p:sp>
      <p:sp>
        <p:nvSpPr>
          <p:cNvPr id="144388" name="Номер слайда 8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190A11-C7A7-4AE6-917D-D6E6C0AAEDB6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  <p:graphicFrame>
        <p:nvGraphicFramePr>
          <p:cNvPr id="144389" name="Object 7"/>
          <p:cNvGraphicFramePr>
            <a:graphicFrameLocks noChangeAspect="1"/>
          </p:cNvGraphicFramePr>
          <p:nvPr/>
        </p:nvGraphicFramePr>
        <p:xfrm>
          <a:off x="50800" y="1622425"/>
          <a:ext cx="8940800" cy="5530850"/>
        </p:xfrm>
        <a:graphic>
          <a:graphicData uri="http://schemas.openxmlformats.org/presentationml/2006/ole">
            <p:oleObj spid="_x0000_s144389" r:id="rId4" imgW="8943607" imgH="5529551" progId="Excel.Chart.8">
              <p:embed/>
            </p:oleObj>
          </a:graphicData>
        </a:graphic>
      </p:graphicFrame>
    </p:spTree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Основные показатели по отрасли «Национальная оборона»</a:t>
            </a:r>
          </a:p>
        </p:txBody>
      </p:sp>
      <p:sp>
        <p:nvSpPr>
          <p:cNvPr id="145410" name="Номер слайда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C92E1A6-36D2-497F-AA0B-8D073D67E0C6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  <p:grpSp>
        <p:nvGrpSpPr>
          <p:cNvPr id="3" name="Группа 4">
            <a:extLst>
              <a:ext uri="{FF2B5EF4-FFF2-40B4-BE49-F238E27FC236}"/>
            </a:extLst>
          </p:cNvPr>
          <p:cNvGrpSpPr/>
          <p:nvPr/>
        </p:nvGrpSpPr>
        <p:grpSpPr>
          <a:xfrm>
            <a:off x="290135" y="3789040"/>
            <a:ext cx="8779353" cy="2798356"/>
            <a:chOff x="60462" y="602560"/>
            <a:chExt cx="8779353" cy="2406655"/>
          </a:xfrm>
          <a:scene3d>
            <a:camera prst="orthographicFront"/>
            <a:lightRig rig="flat" dir="t"/>
          </a:scene3d>
        </p:grpSpPr>
        <p:sp>
          <p:nvSpPr>
            <p:cNvPr id="6" name="Скругленный прямоугольник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0462" y="944893"/>
              <a:ext cx="8779353" cy="2064322"/>
            </a:xfrm>
            <a:prstGeom prst="roundRect">
              <a:avLst>
                <a:gd name="adj" fmla="val 10000"/>
              </a:avLst>
            </a:prstGeom>
            <a:solidFill>
              <a:srgbClr val="00B050"/>
            </a:solidFill>
            <a:sp3d prstMaterial="dkEdge">
              <a:bevelT w="8200" h="38100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7" name="Скругленный прямоугольник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0462" y="602560"/>
              <a:ext cx="8658429" cy="194339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76200" tIns="76200" rIns="76200" bIns="76200" spcCol="1270" anchor="ctr"/>
            <a:lstStyle/>
            <a:p>
              <a:pPr algn="just" defTabSz="88900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Times New Roman" pitchFamily="18" charset="0"/>
                </a:rPr>
                <a:t>За 2015 год расходы составили – 65,9 тыс. рублей. </a:t>
              </a:r>
            </a:p>
            <a:p>
              <a:pPr algn="just" defTabSz="889000">
                <a:lnSpc>
                  <a:spcPct val="90000"/>
                </a:lnSpc>
                <a:spcAft>
                  <a:spcPts val="0"/>
                </a:spcAft>
                <a:defRPr/>
              </a:pPr>
              <a:endParaRPr 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endParaRPr>
            </a:p>
            <a:p>
              <a:pPr algn="just" defTabSz="889000">
                <a:lnSpc>
                  <a:spcPct val="90000"/>
                </a:lnSpc>
                <a:spcAft>
                  <a:spcPts val="0"/>
                </a:spcAft>
                <a:defRPr/>
              </a:pPr>
              <a:r>
                <a:rPr lang="ru-RU" sz="2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Times New Roman" pitchFamily="18" charset="0"/>
                </a:rPr>
                <a:t>Расходы направлены на осуществление первичного воинского учета, на территориях где отсутствуют военные комиссариаты (выплата заработной платы и начисления)</a:t>
              </a:r>
            </a:p>
          </p:txBody>
        </p:sp>
      </p:grpSp>
      <p:sp>
        <p:nvSpPr>
          <p:cNvPr id="9" name="Прямоугольник 8">
            <a:extLst>
              <a:ext uri="{FF2B5EF4-FFF2-40B4-BE49-F238E27FC236}"/>
            </a:extLst>
          </p:cNvPr>
          <p:cNvSpPr/>
          <p:nvPr/>
        </p:nvSpPr>
        <p:spPr>
          <a:xfrm>
            <a:off x="5724525" y="260350"/>
            <a:ext cx="2941638" cy="36512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Администрация Нижнебыковского сельского поселения</a:t>
            </a:r>
          </a:p>
        </p:txBody>
      </p:sp>
      <p:pic>
        <p:nvPicPr>
          <p:cNvPr id="145413" name="Picture 8" descr="images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557338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4" name="Picture 9" descr="images 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412875"/>
            <a:ext cx="29749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5" name="Picture 10" descr="imag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1628775"/>
            <a:ext cx="25146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6" name="AutoShape 10"/>
          <p:cNvSpPr>
            <a:spLocks noChangeArrowheads="1"/>
          </p:cNvSpPr>
          <p:nvPr/>
        </p:nvSpPr>
        <p:spPr bwMode="auto">
          <a:xfrm>
            <a:off x="250825" y="4149725"/>
            <a:ext cx="8893175" cy="24257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altLang="ru-RU" sz="2000">
                <a:latin typeface="Times New Roman" pitchFamily="18" charset="0"/>
              </a:rPr>
              <a:t>За 2017 год расходы составили – 69,3 тыс.рублей</a:t>
            </a:r>
          </a:p>
          <a:p>
            <a:r>
              <a:rPr lang="ru-RU" altLang="ru-RU" sz="2000">
                <a:latin typeface="Times New Roman" pitchFamily="18" charset="0"/>
              </a:rPr>
              <a:t>Расходы направлены на осуществление первичного воинского учета, </a:t>
            </a:r>
          </a:p>
          <a:p>
            <a:r>
              <a:rPr lang="ru-RU" altLang="ru-RU" sz="2000">
                <a:latin typeface="Times New Roman" pitchFamily="18" charset="0"/>
              </a:rPr>
              <a:t>на территории где отсутствуют военные комиссариаты</a:t>
            </a:r>
          </a:p>
          <a:p>
            <a:r>
              <a:rPr lang="ru-RU" altLang="ru-RU" sz="2000">
                <a:latin typeface="Times New Roman" pitchFamily="18" charset="0"/>
              </a:rPr>
              <a:t> (выплата заработной платы и начисления)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Основные показатели по отрасли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«Национальная безопасность и правоохранительная деятельность»</a:t>
            </a:r>
          </a:p>
        </p:txBody>
      </p:sp>
      <p:sp>
        <p:nvSpPr>
          <p:cNvPr id="146434" name="Номер слайда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DD8900-E576-4555-812B-27BEB60577F5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  <p:sp>
        <p:nvSpPr>
          <p:cNvPr id="5" name="Прямоугольник 4">
            <a:extLst>
              <a:ext uri="{FF2B5EF4-FFF2-40B4-BE49-F238E27FC236}"/>
            </a:extLst>
          </p:cNvPr>
          <p:cNvSpPr/>
          <p:nvPr/>
        </p:nvSpPr>
        <p:spPr>
          <a:xfrm>
            <a:off x="395288" y="1773238"/>
            <a:ext cx="8353425" cy="839787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 algn="just" defTabSz="889000">
              <a:lnSpc>
                <a:spcPct val="90000"/>
              </a:lnSpc>
              <a:defRPr/>
            </a:pPr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За 2017 год расходы составили –16,1 тыс. рублей. </a:t>
            </a:r>
          </a:p>
          <a:p>
            <a:pPr algn="just" defTabSz="889000">
              <a:lnSpc>
                <a:spcPct val="90000"/>
              </a:lnSpc>
              <a:defRPr/>
            </a:pPr>
            <a:endParaRPr lang="ru-RU" altLang="ru-RU" dirty="0">
              <a:effectLst>
                <a:outerShdw blurRad="38100" dist="38100" dir="2700000" algn="tl">
                  <a:srgbClr val="FFFFFF"/>
                </a:outerShdw>
              </a:effectLst>
              <a:cs typeface="Times New Roman" pitchFamily="18" charset="0"/>
            </a:endParaRPr>
          </a:p>
          <a:p>
            <a:pPr algn="just" defTabSz="889000">
              <a:lnSpc>
                <a:spcPct val="90000"/>
              </a:lnSpc>
              <a:defRPr/>
            </a:pPr>
            <a:r>
              <a:rPr lang="ru-RU" altLang="ru-RU" dirty="0"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Расходы направлены на обеспечение мероприятий по пожарной безопасности</a:t>
            </a:r>
          </a:p>
        </p:txBody>
      </p:sp>
      <p:pic>
        <p:nvPicPr>
          <p:cNvPr id="146436" name="Picture 5" descr="Безымян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341313"/>
            <a:ext cx="28098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9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795963" y="260350"/>
            <a:ext cx="26638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Администрация Нижнебыковского сельского поселения</a:t>
            </a:r>
          </a:p>
        </p:txBody>
      </p:sp>
      <p:pic>
        <p:nvPicPr>
          <p:cNvPr id="146438" name="Picture 8" descr="5_09_rewlwftbmhpzrbonir_12_+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357563"/>
            <a:ext cx="338455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9" name="Picture 9" descr="images (3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13100"/>
            <a:ext cx="374491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/>
            </a:extLst>
          </p:cNvPr>
          <p:cNvSpPr txBox="1"/>
          <p:nvPr/>
        </p:nvSpPr>
        <p:spPr>
          <a:xfrm>
            <a:off x="5741988" y="119063"/>
            <a:ext cx="2843212" cy="3651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Администрация Нижнебыковского сельского поселения</a:t>
            </a:r>
          </a:p>
        </p:txBody>
      </p:sp>
      <p:sp>
        <p:nvSpPr>
          <p:cNvPr id="147458" name="Номер слайда 8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0A5A1A-4317-4DBC-A86E-0D4725E992A9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  <p:sp>
        <p:nvSpPr>
          <p:cNvPr id="10" name="Скругленный прямоугольник 9">
            <a:extLst>
              <a:ext uri="{FF2B5EF4-FFF2-40B4-BE49-F238E27FC236}"/>
            </a:extLst>
          </p:cNvPr>
          <p:cNvSpPr/>
          <p:nvPr/>
        </p:nvSpPr>
        <p:spPr>
          <a:xfrm>
            <a:off x="5561857" y="3933056"/>
            <a:ext cx="3459432" cy="260114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altLang="ru-RU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2017 году работники культуры принимали участие в крупных районных мероприятиях</a:t>
            </a:r>
            <a:r>
              <a:rPr lang="ru-RU" altLang="ru-RU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:</a:t>
            </a:r>
            <a:r>
              <a:rPr lang="ru-RU" altLang="ru-RU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altLang="ru-RU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поселенческих фестивалях, фестивали «Свет рождественской звезды</a:t>
            </a:r>
            <a:r>
              <a:rPr lang="ru-RU" altLang="ru-RU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»</a:t>
            </a:r>
            <a:r>
              <a:rPr lang="ru-RU" altLang="ru-RU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и «Радуга талантов»</a:t>
            </a:r>
            <a:r>
              <a:rPr lang="ru-RU" altLang="ru-RU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, </a:t>
            </a:r>
            <a:r>
              <a:rPr lang="ru-RU" altLang="ru-RU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конкурс </a:t>
            </a:r>
            <a:r>
              <a:rPr lang="ru-RU" altLang="ru-RU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</a:t>
            </a:r>
            <a:r>
              <a:rPr lang="ru-RU" altLang="ru-RU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Звездочки Верхнедонья</a:t>
            </a:r>
            <a:r>
              <a:rPr lang="ru-RU" altLang="ru-RU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», День станицы Казанская и смотрах, «Виктория» и многих других</a:t>
            </a:r>
          </a:p>
        </p:txBody>
      </p:sp>
      <p:graphicFrame>
        <p:nvGraphicFramePr>
          <p:cNvPr id="147462" name="Object 12"/>
          <p:cNvGraphicFramePr>
            <a:graphicFrameLocks noChangeAspect="1"/>
          </p:cNvGraphicFramePr>
          <p:nvPr/>
        </p:nvGraphicFramePr>
        <p:xfrm>
          <a:off x="50800" y="2503488"/>
          <a:ext cx="6008688" cy="4383087"/>
        </p:xfrm>
        <a:graphic>
          <a:graphicData uri="http://schemas.openxmlformats.org/presentationml/2006/ole">
            <p:oleObj spid="_x0000_s147462" r:id="rId3" imgW="6011177" imgH="4383404" progId="Excel.Chart.8">
              <p:embed/>
            </p:oleObj>
          </a:graphicData>
        </a:graphic>
      </p:graphicFrame>
      <p:sp>
        <p:nvSpPr>
          <p:cNvPr id="8" name="Заголовок 7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620713"/>
            <a:ext cx="5184775" cy="180022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altLang="ru-RU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Динамика расходов бюджета </a:t>
            </a:r>
            <a:br>
              <a:rPr lang="ru-RU" altLang="ru-RU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ru-RU" altLang="ru-RU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Нижнебыковского сельского поселения</a:t>
            </a:r>
            <a:br>
              <a:rPr lang="ru-RU" altLang="ru-RU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ru-RU" altLang="ru-RU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Верхнедонского района </a:t>
            </a:r>
            <a:br>
              <a:rPr lang="ru-RU" altLang="ru-RU" sz="2400" b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ru-RU" altLang="ru-RU" sz="2400" b="1">
                <a:solidFill>
                  <a:srgbClr val="E46C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на культуру</a:t>
            </a:r>
            <a:endParaRPr lang="ru-RU" altLang="ru-RU" sz="2400">
              <a:solidFill>
                <a:srgbClr val="E46C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47466" name="Picture 10" descr="IMG_039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620713"/>
            <a:ext cx="3529012" cy="28082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541338"/>
            <a:ext cx="8229600" cy="36036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Культура и кинематография</a:t>
            </a:r>
          </a:p>
        </p:txBody>
      </p:sp>
      <p:graphicFrame>
        <p:nvGraphicFramePr>
          <p:cNvPr id="5" name="Содержимое 4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9512" y="764704"/>
          <a:ext cx="87849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/>
            </a:extLst>
          </p:cNvPr>
          <p:cNvSpPr txBox="1"/>
          <p:nvPr/>
        </p:nvSpPr>
        <p:spPr>
          <a:xfrm>
            <a:off x="5753100" y="130175"/>
            <a:ext cx="2843213" cy="2286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Администрация  Нижнебыковскоо поселения</a:t>
            </a:r>
          </a:p>
        </p:txBody>
      </p:sp>
      <p:sp>
        <p:nvSpPr>
          <p:cNvPr id="148484" name="Номер слайда 8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46D462A-C912-4C79-BCB6-3A675AE9C747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  <p:pic>
        <p:nvPicPr>
          <p:cNvPr id="148490" name="Picture 10" descr="IMG_103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1268413"/>
            <a:ext cx="2519363" cy="2066925"/>
          </a:xfrm>
          <a:prstGeom prst="rect">
            <a:avLst/>
          </a:prstGeom>
          <a:noFill/>
        </p:spPr>
      </p:pic>
      <p:pic>
        <p:nvPicPr>
          <p:cNvPr id="148491" name="Picture 11" descr="IMG_109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91250" y="1196975"/>
            <a:ext cx="2701925" cy="2355850"/>
          </a:xfrm>
          <a:prstGeom prst="rect">
            <a:avLst/>
          </a:prstGeom>
          <a:noFill/>
        </p:spPr>
      </p:pic>
      <p:pic>
        <p:nvPicPr>
          <p:cNvPr id="148492" name="Picture 12" descr="IMG_043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3933825"/>
            <a:ext cx="2592387" cy="2311400"/>
          </a:xfrm>
          <a:prstGeom prst="rect">
            <a:avLst/>
          </a:prstGeom>
          <a:noFill/>
        </p:spPr>
      </p:pic>
      <p:pic>
        <p:nvPicPr>
          <p:cNvPr id="148493" name="Picture 13" descr="IMG_042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27763" y="4076700"/>
            <a:ext cx="2671762" cy="2265363"/>
          </a:xfrm>
          <a:prstGeom prst="rect">
            <a:avLst/>
          </a:prstGeom>
          <a:noFill/>
        </p:spPr>
      </p:pic>
      <p:pic>
        <p:nvPicPr>
          <p:cNvPr id="148494" name="Picture 14" descr="IMG_048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59113" y="4076700"/>
            <a:ext cx="2995612" cy="25923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16" descr="C:\Users\user\AppData\Local\Temp\Rar$DI00.309\SAM_63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2205038"/>
            <a:ext cx="27860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/>
            </a:extLst>
          </p:cNvPr>
          <p:cNvSpPr txBox="1"/>
          <p:nvPr/>
        </p:nvSpPr>
        <p:spPr>
          <a:xfrm>
            <a:off x="5753100" y="130175"/>
            <a:ext cx="2843213" cy="3651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Администрация  Нижнебыковсмкоо сельского поселения</a:t>
            </a:r>
          </a:p>
        </p:txBody>
      </p:sp>
      <p:sp>
        <p:nvSpPr>
          <p:cNvPr id="149508" name="Номер слайда 8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9294C6-22B3-48DE-8099-6D2570A764D6}" type="slidenum">
              <a:rPr lang="ru-RU" altLang="ru-RU" smtClean="0"/>
              <a:pPr/>
              <a:t>17</a:t>
            </a:fld>
            <a:endParaRPr lang="ru-RU" altLang="ru-RU" smtClean="0"/>
          </a:p>
        </p:txBody>
      </p:sp>
      <p:grpSp>
        <p:nvGrpSpPr>
          <p:cNvPr id="149509" name="Скругленная прямоугольная выноска 12"/>
          <p:cNvGrpSpPr>
            <a:grpSpLocks/>
          </p:cNvGrpSpPr>
          <p:nvPr/>
        </p:nvGrpSpPr>
        <p:grpSpPr bwMode="auto">
          <a:xfrm>
            <a:off x="-142875" y="4429125"/>
            <a:ext cx="9858375" cy="2740025"/>
            <a:chOff x="2512" y="2703"/>
            <a:chExt cx="3374" cy="1625"/>
          </a:xfrm>
        </p:grpSpPr>
        <p:pic>
          <p:nvPicPr>
            <p:cNvPr id="149513" name="Скругленная прямоугольная выноска 1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12" y="2703"/>
              <a:ext cx="3374" cy="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9514" name="Text Box 8"/>
            <p:cNvSpPr txBox="1">
              <a:spLocks noChangeArrowheads="1"/>
            </p:cNvSpPr>
            <p:nvPr/>
          </p:nvSpPr>
          <p:spPr bwMode="auto">
            <a:xfrm>
              <a:off x="2732" y="2721"/>
              <a:ext cx="2958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endParaRPr lang="ru-RU" altLang="ru-RU" sz="1200" b="1">
                <a:latin typeface="Georgia" pitchFamily="18" charset="0"/>
              </a:endParaRPr>
            </a:p>
            <a:p>
              <a:endParaRPr lang="ru-RU" altLang="ru-RU" sz="1100" b="1">
                <a:latin typeface="Arial" charset="0"/>
              </a:endParaRPr>
            </a:p>
            <a:p>
              <a:r>
                <a:rPr lang="ru-RU" altLang="ru-RU" b="1"/>
                <a:t>В 2017 году из бюджета сельского поселения были направлены средства на:</a:t>
              </a:r>
            </a:p>
            <a:p>
              <a:r>
                <a:rPr lang="ru-RU" altLang="ru-RU" b="1"/>
                <a:t>-уличное освещение – 35,4 тыс. рублей;</a:t>
              </a:r>
            </a:p>
            <a:p>
              <a:r>
                <a:rPr lang="ru-RU" altLang="ru-RU" b="1"/>
                <a:t>-содержание кладбищ, памятников,  прочие мероприятия – 47,5 тыс. рублей;</a:t>
              </a:r>
            </a:p>
            <a:p>
              <a:r>
                <a:rPr lang="ru-RU" altLang="ru-RU" b="1"/>
                <a:t>-оформление прав собственности на объекты ЖКХ – 57,0 тыс.рублей;</a:t>
              </a:r>
            </a:p>
            <a:p>
              <a:endParaRPr lang="ru-RU" altLang="ru-RU" sz="1100" b="1">
                <a:latin typeface="Georgia" pitchFamily="18" charset="0"/>
              </a:endParaRPr>
            </a:p>
            <a:p>
              <a:pPr>
                <a:buFontTx/>
                <a:buChar char="-"/>
              </a:pPr>
              <a:endParaRPr lang="ru-RU" altLang="ru-RU" sz="1100" b="1">
                <a:latin typeface="Georgia" pitchFamily="18" charset="0"/>
              </a:endParaRPr>
            </a:p>
            <a:p>
              <a:pPr>
                <a:buFontTx/>
                <a:buChar char="-"/>
              </a:pPr>
              <a:endParaRPr lang="ru-RU" altLang="ru-RU" sz="1400" b="1">
                <a:latin typeface="Georgia" pitchFamily="18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661988"/>
            <a:ext cx="8229600" cy="360362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Расходы бюджета на ж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илищно-коммунальное хозяйство</a:t>
            </a:r>
          </a:p>
        </p:txBody>
      </p:sp>
      <p:sp>
        <p:nvSpPr>
          <p:cNvPr id="149511" name="AutoShape 15"/>
          <p:cNvSpPr>
            <a:spLocks noChangeArrowheads="1"/>
          </p:cNvSpPr>
          <p:nvPr/>
        </p:nvSpPr>
        <p:spPr bwMode="auto">
          <a:xfrm>
            <a:off x="323850" y="1268413"/>
            <a:ext cx="3887788" cy="1223962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Общий объем расходов </a:t>
            </a:r>
          </a:p>
          <a:p>
            <a:pPr algn="ctr"/>
            <a:r>
              <a:rPr lang="ru-RU" altLang="ru-RU"/>
              <a:t>на жилищно-коммунальное хозяйство</a:t>
            </a:r>
          </a:p>
          <a:p>
            <a:pPr algn="ctr"/>
            <a:r>
              <a:rPr lang="ru-RU" altLang="ru-RU"/>
              <a:t> в 2017 году – 139,9 тыс.рублей</a:t>
            </a:r>
          </a:p>
        </p:txBody>
      </p:sp>
      <p:pic>
        <p:nvPicPr>
          <p:cNvPr id="149516" name="Picture 12" descr="IMG_11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565400"/>
            <a:ext cx="2808287" cy="2139950"/>
          </a:xfrm>
          <a:prstGeom prst="rect">
            <a:avLst/>
          </a:prstGeom>
          <a:noFill/>
        </p:spPr>
      </p:pic>
      <p:pic>
        <p:nvPicPr>
          <p:cNvPr id="149517" name="Picture 13" descr="IMG_114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1484313"/>
            <a:ext cx="2771775" cy="21764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3" name="Rectangle 5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867400" y="260350"/>
            <a:ext cx="2736850" cy="365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Администрация Нижнебыковского сельского поселения</a:t>
            </a:r>
          </a:p>
        </p:txBody>
      </p:sp>
      <p:grpSp>
        <p:nvGrpSpPr>
          <p:cNvPr id="150530" name="Скругленная прямоугольная выноска 12"/>
          <p:cNvGrpSpPr>
            <a:grpSpLocks/>
          </p:cNvGrpSpPr>
          <p:nvPr/>
        </p:nvGrpSpPr>
        <p:grpSpPr bwMode="auto">
          <a:xfrm>
            <a:off x="3743325" y="4005263"/>
            <a:ext cx="5400675" cy="2663825"/>
            <a:chOff x="3145" y="2665"/>
            <a:chExt cx="2689" cy="1535"/>
          </a:xfrm>
        </p:grpSpPr>
        <p:pic>
          <p:nvPicPr>
            <p:cNvPr id="150538" name="Скругленная прямоугольная выноска 12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81" y="2665"/>
              <a:ext cx="2653" cy="1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0539" name="Text Box 13"/>
            <p:cNvSpPr txBox="1">
              <a:spLocks noChangeArrowheads="1"/>
            </p:cNvSpPr>
            <p:nvPr/>
          </p:nvSpPr>
          <p:spPr bwMode="auto">
            <a:xfrm>
              <a:off x="3145" y="2779"/>
              <a:ext cx="2495" cy="1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altLang="ru-RU" sz="1400" b="1">
                  <a:latin typeface="Georgia" pitchFamily="18" charset="0"/>
                </a:rPr>
                <a:t>В 2017 году была направлены средства на:</a:t>
              </a:r>
            </a:p>
            <a:p>
              <a:pPr algn="ctr"/>
              <a:endParaRPr lang="ru-RU" altLang="ru-RU" sz="1400" b="1">
                <a:latin typeface="Georgia" pitchFamily="18" charset="0"/>
              </a:endParaRPr>
            </a:p>
            <a:p>
              <a:pPr algn="ctr">
                <a:buFontTx/>
                <a:buChar char="-"/>
              </a:pPr>
              <a:r>
                <a:rPr lang="ru-RU" altLang="ru-RU" sz="1400" b="1">
                  <a:latin typeface="Georgia" pitchFamily="18" charset="0"/>
                </a:rPr>
                <a:t>содержание дорог – </a:t>
              </a:r>
              <a:r>
                <a:rPr lang="ru-RU" altLang="ru-RU" sz="1400" b="1">
                  <a:latin typeface="Arial" charset="0"/>
                </a:rPr>
                <a:t>1840,6</a:t>
              </a:r>
              <a:r>
                <a:rPr lang="ru-RU" altLang="ru-RU" sz="1400" b="1">
                  <a:latin typeface="Georgia" pitchFamily="18" charset="0"/>
                </a:rPr>
                <a:t> тыс. рублей;</a:t>
              </a:r>
            </a:p>
            <a:p>
              <a:pPr algn="ctr">
                <a:buFontTx/>
                <a:buChar char="-"/>
              </a:pPr>
              <a:r>
                <a:rPr lang="ru-RU" altLang="ru-RU" sz="1400" b="1">
                  <a:latin typeface="Georgia" pitchFamily="18" charset="0"/>
                </a:rPr>
                <a:t>возврат остатков дорожного фонда – 951,6 тыс.рублей</a:t>
              </a:r>
            </a:p>
          </p:txBody>
        </p:sp>
      </p:grpSp>
      <p:sp>
        <p:nvSpPr>
          <p:cNvPr id="150531" name="Rectangle 14"/>
          <p:cNvSpPr>
            <a:spLocks noChangeArrowheads="1"/>
          </p:cNvSpPr>
          <p:nvPr/>
        </p:nvSpPr>
        <p:spPr bwMode="auto">
          <a:xfrm>
            <a:off x="8532813" y="260350"/>
            <a:ext cx="611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fld id="{DBCC52D9-800D-4F7D-9745-97DA90EA2564}" type="slidenum">
              <a:rPr lang="ru-RU" altLang="ru-RU">
                <a:solidFill>
                  <a:srgbClr val="FFFFFF"/>
                </a:solidFill>
                <a:latin typeface="Arial" charset="0"/>
              </a:rPr>
              <a:pPr/>
              <a:t>18</a:t>
            </a:fld>
            <a:endParaRPr lang="ru-RU" altLang="ru-RU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4935" name="Rectangle 7">
            <a:extLst>
              <a:ext uri="{FF2B5EF4-FFF2-40B4-BE49-F238E27FC236}"/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836613"/>
            <a:ext cx="8229600" cy="792162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18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Р</a:t>
            </a:r>
            <a:r>
              <a:rPr lang="ru-RU" sz="18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асход</a:t>
            </a:r>
            <a:r>
              <a:rPr lang="ru-RU" sz="18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ы</a:t>
            </a:r>
            <a:r>
              <a:rPr lang="ru-RU" sz="18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бюджета </a:t>
            </a:r>
            <a:r>
              <a:rPr lang="ru-RU" sz="18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Нижнебыковского</a:t>
            </a:r>
            <a:r>
              <a:rPr lang="ru-RU" sz="18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сельского поселения Верхнедонского района</a:t>
            </a:r>
            <a:r>
              <a:rPr lang="ru-RU" sz="18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18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</a:t>
            </a:r>
            <a:r>
              <a:rPr lang="ru-RU" sz="1800">
                <a:solidFill>
                  <a:srgbClr val="9537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дорожное хозяйство</a:t>
            </a:r>
          </a:p>
        </p:txBody>
      </p:sp>
      <p:pic>
        <p:nvPicPr>
          <p:cNvPr id="150533" name="Picture 12" descr="D:\ФОТО\фото 2014год\Учреждения С.П\IMG_08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2038" y="1530350"/>
            <a:ext cx="3300412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4" name="Picture 11" descr="F:\DSCN3655 - копия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38" y="3716338"/>
            <a:ext cx="3421062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0535" name="Скругленная прямоугольная выноска 12"/>
          <p:cNvGrpSpPr>
            <a:grpSpLocks/>
          </p:cNvGrpSpPr>
          <p:nvPr/>
        </p:nvGrpSpPr>
        <p:grpSpPr bwMode="auto">
          <a:xfrm>
            <a:off x="250825" y="1484313"/>
            <a:ext cx="4537075" cy="2232025"/>
            <a:chOff x="3145" y="2665"/>
            <a:chExt cx="2689" cy="1535"/>
          </a:xfrm>
        </p:grpSpPr>
        <p:pic>
          <p:nvPicPr>
            <p:cNvPr id="150536" name="Скругленная прямоугольная выноска 12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81" y="2665"/>
              <a:ext cx="2653" cy="1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0537" name="Text Box 13"/>
            <p:cNvSpPr txBox="1">
              <a:spLocks noChangeArrowheads="1"/>
            </p:cNvSpPr>
            <p:nvPr/>
          </p:nvSpPr>
          <p:spPr bwMode="auto">
            <a:xfrm>
              <a:off x="3145" y="2779"/>
              <a:ext cx="2495" cy="1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altLang="ru-RU" sz="1400" b="1">
                  <a:latin typeface="Georgia" pitchFamily="18" charset="0"/>
                </a:rPr>
                <a:t>Общий объем расходов на дорожное хозяйство</a:t>
              </a:r>
            </a:p>
            <a:p>
              <a:pPr algn="ctr"/>
              <a:endParaRPr lang="ru-RU" altLang="ru-RU" sz="1400" b="1">
                <a:latin typeface="Georgia" pitchFamily="18" charset="0"/>
              </a:endParaRPr>
            </a:p>
            <a:p>
              <a:pPr algn="ctr">
                <a:buFontTx/>
                <a:buChar char="-"/>
              </a:pPr>
              <a:r>
                <a:rPr lang="ru-RU" altLang="ru-RU" sz="1400" b="1">
                  <a:solidFill>
                    <a:srgbClr val="FF3300"/>
                  </a:solidFill>
                  <a:latin typeface="Georgia" pitchFamily="18" charset="0"/>
                </a:rPr>
                <a:t>В 2017 году</a:t>
              </a:r>
              <a:r>
                <a:rPr lang="ru-RU" altLang="ru-RU" sz="1400" b="1">
                  <a:latin typeface="Georgia" pitchFamily="18" charset="0"/>
                </a:rPr>
                <a:t> – 2792,1 тыс.рублей</a:t>
              </a:r>
            </a:p>
            <a:p>
              <a:pPr algn="ctr">
                <a:buFontTx/>
                <a:buChar char="-"/>
              </a:pPr>
              <a:endParaRPr lang="ru-RU" altLang="ru-RU" sz="1400" b="1">
                <a:latin typeface="Georgia" pitchFamily="18" charset="0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/>
          </p:cNvSpPr>
          <p:nvPr>
            <p:ph type="title" idx="4294967295"/>
          </p:nvPr>
        </p:nvSpPr>
        <p:spPr>
          <a:xfrm>
            <a:off x="395288" y="908050"/>
            <a:ext cx="8229600" cy="288925"/>
          </a:xfrm>
        </p:spPr>
        <p:txBody>
          <a:bodyPr/>
          <a:lstStyle/>
          <a:p>
            <a:r>
              <a:rPr lang="ru-RU" altLang="ru-RU" sz="1800" smtClean="0">
                <a:latin typeface="Arial" charset="0"/>
              </a:rPr>
              <a:t>Основные характеристики бюджета (фактически исполнено за 2017 год)</a:t>
            </a:r>
            <a:r>
              <a:rPr lang="ru-RU" altLang="ru-RU" sz="3600" smtClean="0">
                <a:latin typeface="Arial" charset="0"/>
              </a:rPr>
              <a:t> </a:t>
            </a:r>
          </a:p>
        </p:txBody>
      </p:sp>
      <p:sp>
        <p:nvSpPr>
          <p:cNvPr id="251910" name="Rectangle 6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724525" y="260350"/>
            <a:ext cx="2736850" cy="365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Администрация Нижнебыковского сельского поселения</a:t>
            </a:r>
          </a:p>
        </p:txBody>
      </p:sp>
      <p:sp>
        <p:nvSpPr>
          <p:cNvPr id="151555" name="Rectangle 7"/>
          <p:cNvSpPr>
            <a:spLocks noChangeArrowheads="1"/>
          </p:cNvSpPr>
          <p:nvPr/>
        </p:nvSpPr>
        <p:spPr bwMode="auto">
          <a:xfrm>
            <a:off x="8459788" y="18891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B505270C-D980-4AC2-9D1D-50A297E0B01B}" type="slidenum">
              <a:rPr lang="ru-RU" altLang="ru-RU">
                <a:solidFill>
                  <a:srgbClr val="FFFFFF"/>
                </a:solidFill>
                <a:latin typeface="Arial" charset="0"/>
              </a:rPr>
              <a:pPr/>
              <a:t>19</a:t>
            </a:fld>
            <a:endParaRPr lang="ru-RU" altLang="ru-RU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51556" name="Picture 14" descr="1textureЗакон6-713x4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84313"/>
            <a:ext cx="3395662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7" name="Picture 15" descr="3_dlya_doko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4797425"/>
            <a:ext cx="2233612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8" name="Picture 16" descr="upruch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1412875"/>
            <a:ext cx="352901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9" name="AutoShape 12"/>
          <p:cNvSpPr>
            <a:spLocks noChangeArrowheads="1"/>
          </p:cNvSpPr>
          <p:nvPr/>
        </p:nvSpPr>
        <p:spPr bwMode="auto">
          <a:xfrm>
            <a:off x="395288" y="3429000"/>
            <a:ext cx="3384550" cy="576263"/>
          </a:xfrm>
          <a:prstGeom prst="roundRect">
            <a:avLst>
              <a:gd name="adj" fmla="val 16667"/>
            </a:avLst>
          </a:prstGeom>
          <a:solidFill>
            <a:srgbClr val="F6A8E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Доходы – 5584,9 тыс.рублей</a:t>
            </a:r>
          </a:p>
        </p:txBody>
      </p:sp>
      <p:sp>
        <p:nvSpPr>
          <p:cNvPr id="151560" name="AutoShape 13"/>
          <p:cNvSpPr>
            <a:spLocks noChangeArrowheads="1"/>
          </p:cNvSpPr>
          <p:nvPr/>
        </p:nvSpPr>
        <p:spPr bwMode="auto">
          <a:xfrm>
            <a:off x="5219700" y="3357563"/>
            <a:ext cx="3529013" cy="574675"/>
          </a:xfrm>
          <a:prstGeom prst="roundRect">
            <a:avLst>
              <a:gd name="adj" fmla="val 16667"/>
            </a:avLst>
          </a:prstGeom>
          <a:solidFill>
            <a:srgbClr val="F6A8E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Расходы – 6454,1 тыс.рублей</a:t>
            </a:r>
          </a:p>
        </p:txBody>
      </p:sp>
      <p:sp>
        <p:nvSpPr>
          <p:cNvPr id="151561" name="AutoShape 14"/>
          <p:cNvSpPr>
            <a:spLocks noChangeArrowheads="1"/>
          </p:cNvSpPr>
          <p:nvPr/>
        </p:nvSpPr>
        <p:spPr bwMode="auto">
          <a:xfrm>
            <a:off x="2051050" y="4941888"/>
            <a:ext cx="3292475" cy="647700"/>
          </a:xfrm>
          <a:prstGeom prst="roundRect">
            <a:avLst>
              <a:gd name="adj" fmla="val 16667"/>
            </a:avLst>
          </a:prstGeom>
          <a:solidFill>
            <a:srgbClr val="F6A8E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/>
              <a:t>Профицит – 869,2 тыс.рублей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5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gray">
          <a:xfrm>
            <a:off x="1995488" y="5638800"/>
            <a:ext cx="1885950" cy="684213"/>
          </a:xfrm>
          <a:prstGeom prst="cube">
            <a:avLst>
              <a:gd name="adj" fmla="val 49880"/>
            </a:avLst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 lIns="90074" tIns="45036" rIns="90074" bIns="45036" anchor="ctr"/>
          <a:lstStyle/>
          <a:p>
            <a:pPr defTabSz="800832">
              <a:defRPr/>
            </a:pPr>
            <a:endParaRPr lang="ru-RU" sz="1576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171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172450" y="117475"/>
            <a:ext cx="971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74" tIns="45036" rIns="90074" bIns="45036">
            <a:spAutoFit/>
          </a:bodyPr>
          <a:lstStyle/>
          <a:p>
            <a:pPr algn="r" defTabSz="800832">
              <a:spcBef>
                <a:spcPct val="50000"/>
              </a:spcBef>
              <a:defRPr/>
            </a:pPr>
            <a:endParaRPr lang="ru-RU" sz="1226" b="1" i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172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95288" y="434975"/>
            <a:ext cx="84248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74" tIns="45036" rIns="90074" bIns="45036">
            <a:spAutoFit/>
          </a:bodyPr>
          <a:lstStyle/>
          <a:p>
            <a:pPr algn="ctr" defTabSz="800832">
              <a:spcBef>
                <a:spcPct val="50000"/>
              </a:spcBef>
              <a:defRPr/>
            </a:pPr>
            <a:r>
              <a:rPr lang="ru-RU" sz="157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 БЮДЖЕТА НИЖНЕБЫКОВСКОГО СЕЛЬСКОГО ПОСЕЛЕНИЯ </a:t>
            </a:r>
            <a:r>
              <a:rPr lang="ru-RU" sz="140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ВЕРХНЕДОНСКОГО</a:t>
            </a:r>
            <a:r>
              <a:rPr lang="ru-RU" sz="1576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РАЙОНА ЗА 2017 ГОД</a:t>
            </a:r>
          </a:p>
        </p:txBody>
      </p:sp>
      <p:grpSp>
        <p:nvGrpSpPr>
          <p:cNvPr id="133124" name="Group 5"/>
          <p:cNvGrpSpPr>
            <a:grpSpLocks/>
          </p:cNvGrpSpPr>
          <p:nvPr/>
        </p:nvGrpSpPr>
        <p:grpSpPr bwMode="auto">
          <a:xfrm>
            <a:off x="107950" y="2286000"/>
            <a:ext cx="8847138" cy="2324100"/>
            <a:chOff x="68" y="1506"/>
            <a:chExt cx="5534" cy="2312"/>
          </a:xfrm>
        </p:grpSpPr>
        <p:sp>
          <p:nvSpPr>
            <p:cNvPr id="7195" name="Rectangle 6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1241" y="2226"/>
              <a:ext cx="726" cy="775"/>
            </a:xfrm>
            <a:prstGeom prst="rect">
              <a:avLst/>
            </a:prstGeom>
            <a:gradFill rotWithShape="1">
              <a:gsLst>
                <a:gs pos="0">
                  <a:srgbClr val="CFB498"/>
                </a:gs>
                <a:gs pos="50000">
                  <a:srgbClr val="E2C4A6"/>
                </a:gs>
                <a:gs pos="100000">
                  <a:srgbClr val="CFB498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832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1492,7</a:t>
              </a:r>
            </a:p>
          </p:txBody>
        </p:sp>
        <p:sp>
          <p:nvSpPr>
            <p:cNvPr id="7196" name="Rectangle 7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3046"/>
              <a:ext cx="726" cy="772"/>
            </a:xfrm>
            <a:prstGeom prst="rect">
              <a:avLst/>
            </a:prstGeom>
            <a:solidFill>
              <a:srgbClr val="CC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5991" tIns="42996" rIns="85991" bIns="42996" anchor="ctr"/>
            <a:lstStyle/>
            <a:p>
              <a:pPr algn="ctr" defTabSz="764530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2836,9</a:t>
              </a:r>
            </a:p>
          </p:txBody>
        </p:sp>
        <p:sp>
          <p:nvSpPr>
            <p:cNvPr id="7197" name="Rectangle 8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1506"/>
              <a:ext cx="726" cy="771"/>
            </a:xfrm>
            <a:prstGeom prst="rect">
              <a:avLst/>
            </a:prstGeom>
            <a:gradFill rotWithShape="1">
              <a:gsLst>
                <a:gs pos="0">
                  <a:srgbClr val="E8C9E8"/>
                </a:gs>
                <a:gs pos="50000">
                  <a:srgbClr val="FFDDFF"/>
                </a:gs>
                <a:gs pos="100000">
                  <a:srgbClr val="E8C9E8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832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4329,6</a:t>
              </a:r>
            </a:p>
          </p:txBody>
        </p:sp>
        <p:sp>
          <p:nvSpPr>
            <p:cNvPr id="7198" name="Rectangle 9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2274"/>
              <a:ext cx="730" cy="775"/>
            </a:xfrm>
            <a:prstGeom prst="rect">
              <a:avLst/>
            </a:prstGeom>
            <a:gradFill rotWithShape="1">
              <a:gsLst>
                <a:gs pos="0">
                  <a:srgbClr val="CFB498"/>
                </a:gs>
                <a:gs pos="50000">
                  <a:srgbClr val="E2C4A6"/>
                </a:gs>
                <a:gs pos="100000">
                  <a:srgbClr val="CFB498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832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1318,7</a:t>
              </a:r>
            </a:p>
          </p:txBody>
        </p:sp>
        <p:sp>
          <p:nvSpPr>
            <p:cNvPr id="7199" name="Rectangle 10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3046"/>
              <a:ext cx="730" cy="772"/>
            </a:xfrm>
            <a:prstGeom prst="rect">
              <a:avLst/>
            </a:prstGeom>
            <a:solidFill>
              <a:srgbClr val="CC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5991" tIns="42996" rIns="85991" bIns="42996" anchor="ctr"/>
            <a:lstStyle/>
            <a:p>
              <a:pPr algn="ctr" defTabSz="764530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4199,0</a:t>
              </a:r>
            </a:p>
          </p:txBody>
        </p:sp>
        <p:sp>
          <p:nvSpPr>
            <p:cNvPr id="7200" name="Rectangle 11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1506"/>
              <a:ext cx="730" cy="771"/>
            </a:xfrm>
            <a:prstGeom prst="rect">
              <a:avLst/>
            </a:prstGeom>
            <a:gradFill rotWithShape="1">
              <a:gsLst>
                <a:gs pos="0">
                  <a:srgbClr val="E8C9E8"/>
                </a:gs>
                <a:gs pos="50000">
                  <a:srgbClr val="FFDDFF"/>
                </a:gs>
                <a:gs pos="100000">
                  <a:srgbClr val="E8C9E8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832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5517,7</a:t>
              </a:r>
            </a:p>
          </p:txBody>
        </p:sp>
        <p:sp>
          <p:nvSpPr>
            <p:cNvPr id="7201" name="Rectangle 12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2274"/>
              <a:ext cx="726" cy="775"/>
            </a:xfrm>
            <a:prstGeom prst="rect">
              <a:avLst/>
            </a:prstGeom>
            <a:gradFill rotWithShape="1">
              <a:gsLst>
                <a:gs pos="0">
                  <a:srgbClr val="CFB498"/>
                </a:gs>
                <a:gs pos="50000">
                  <a:srgbClr val="E2C4A6"/>
                </a:gs>
                <a:gs pos="100000">
                  <a:srgbClr val="CFB498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832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1385,9</a:t>
              </a:r>
            </a:p>
          </p:txBody>
        </p:sp>
        <p:sp>
          <p:nvSpPr>
            <p:cNvPr id="7202" name="Rectangle 13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3046"/>
              <a:ext cx="726" cy="772"/>
            </a:xfrm>
            <a:prstGeom prst="rect">
              <a:avLst/>
            </a:prstGeom>
            <a:solidFill>
              <a:srgbClr val="CC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5991" tIns="42996" rIns="85991" bIns="42996" anchor="ctr"/>
            <a:lstStyle/>
            <a:p>
              <a:pPr algn="ctr" defTabSz="764530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4199,0</a:t>
              </a:r>
            </a:p>
          </p:txBody>
        </p:sp>
        <p:sp>
          <p:nvSpPr>
            <p:cNvPr id="7203" name="Rectangle 14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2698" y="1506"/>
              <a:ext cx="726" cy="771"/>
            </a:xfrm>
            <a:prstGeom prst="rect">
              <a:avLst/>
            </a:prstGeom>
            <a:gradFill rotWithShape="1">
              <a:gsLst>
                <a:gs pos="0">
                  <a:srgbClr val="E8C9E8"/>
                </a:gs>
                <a:gs pos="50000">
                  <a:srgbClr val="FFDDFF"/>
                </a:gs>
                <a:gs pos="100000">
                  <a:srgbClr val="E8C9E8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832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5584,9</a:t>
              </a:r>
            </a:p>
          </p:txBody>
        </p:sp>
        <p:sp>
          <p:nvSpPr>
            <p:cNvPr id="7204" name="Rectangle 15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2274"/>
              <a:ext cx="726" cy="775"/>
            </a:xfrm>
            <a:prstGeom prst="rect">
              <a:avLst/>
            </a:prstGeom>
            <a:gradFill rotWithShape="1">
              <a:gsLst>
                <a:gs pos="0">
                  <a:srgbClr val="CFB498"/>
                </a:gs>
                <a:gs pos="50000">
                  <a:srgbClr val="E2C4A6"/>
                </a:gs>
                <a:gs pos="100000">
                  <a:srgbClr val="CFB498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832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-106,8</a:t>
              </a:r>
            </a:p>
          </p:txBody>
        </p:sp>
        <p:sp>
          <p:nvSpPr>
            <p:cNvPr id="7205" name="Rectangle 16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3046"/>
              <a:ext cx="726" cy="772"/>
            </a:xfrm>
            <a:prstGeom prst="rect">
              <a:avLst/>
            </a:prstGeom>
            <a:solidFill>
              <a:srgbClr val="CC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5991" tIns="42996" rIns="85991" bIns="42996" anchor="ctr"/>
            <a:lstStyle/>
            <a:p>
              <a:pPr algn="ctr" defTabSz="764530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1362,1</a:t>
              </a:r>
            </a:p>
          </p:txBody>
        </p:sp>
        <p:sp>
          <p:nvSpPr>
            <p:cNvPr id="7206" name="Rectangle 17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1506"/>
              <a:ext cx="726" cy="771"/>
            </a:xfrm>
            <a:prstGeom prst="rect">
              <a:avLst/>
            </a:prstGeom>
            <a:gradFill rotWithShape="1">
              <a:gsLst>
                <a:gs pos="0">
                  <a:srgbClr val="E8C9E8"/>
                </a:gs>
                <a:gs pos="50000">
                  <a:srgbClr val="FFDDFF"/>
                </a:gs>
                <a:gs pos="100000">
                  <a:srgbClr val="E8C9E8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832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1188,1</a:t>
              </a:r>
            </a:p>
          </p:txBody>
        </p:sp>
        <p:sp>
          <p:nvSpPr>
            <p:cNvPr id="7207" name="Rectangle 18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2274"/>
              <a:ext cx="726" cy="775"/>
            </a:xfrm>
            <a:prstGeom prst="rect">
              <a:avLst/>
            </a:prstGeom>
            <a:gradFill rotWithShape="1">
              <a:gsLst>
                <a:gs pos="0">
                  <a:srgbClr val="CFB498"/>
                </a:gs>
                <a:gs pos="50000">
                  <a:srgbClr val="E2C4A6"/>
                </a:gs>
                <a:gs pos="100000">
                  <a:srgbClr val="CFB498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832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13854,4</a:t>
              </a:r>
            </a:p>
          </p:txBody>
        </p:sp>
        <p:sp>
          <p:nvSpPr>
            <p:cNvPr id="7208" name="Rectangle 19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3049"/>
              <a:ext cx="726" cy="769"/>
            </a:xfrm>
            <a:prstGeom prst="rect">
              <a:avLst/>
            </a:prstGeom>
            <a:solidFill>
              <a:srgbClr val="CC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5991" tIns="42996" rIns="85991" bIns="42996" anchor="ctr"/>
            <a:lstStyle/>
            <a:p>
              <a:pPr algn="ctr" defTabSz="764530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22921,5</a:t>
              </a:r>
            </a:p>
          </p:txBody>
        </p:sp>
        <p:sp>
          <p:nvSpPr>
            <p:cNvPr id="7209" name="Rectangle 20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1506"/>
              <a:ext cx="726" cy="771"/>
            </a:xfrm>
            <a:prstGeom prst="rect">
              <a:avLst/>
            </a:prstGeom>
            <a:gradFill rotWithShape="1">
              <a:gsLst>
                <a:gs pos="0">
                  <a:srgbClr val="E8C9E8"/>
                </a:gs>
                <a:gs pos="50000">
                  <a:srgbClr val="FFDDFF"/>
                </a:gs>
                <a:gs pos="100000">
                  <a:srgbClr val="E8C9E8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832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36775,9</a:t>
              </a:r>
            </a:p>
          </p:txBody>
        </p:sp>
        <p:sp>
          <p:nvSpPr>
            <p:cNvPr id="7210" name="Rectangle 21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2274"/>
              <a:ext cx="726" cy="775"/>
            </a:xfrm>
            <a:prstGeom prst="rect">
              <a:avLst/>
            </a:prstGeom>
            <a:gradFill rotWithShape="1">
              <a:gsLst>
                <a:gs pos="0">
                  <a:srgbClr val="CFB498"/>
                </a:gs>
                <a:gs pos="50000">
                  <a:srgbClr val="E2C4A6"/>
                </a:gs>
                <a:gs pos="100000">
                  <a:srgbClr val="CFB498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832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2575,0</a:t>
              </a:r>
            </a:p>
          </p:txBody>
        </p:sp>
        <p:sp>
          <p:nvSpPr>
            <p:cNvPr id="7211" name="Rectangle 22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3046"/>
              <a:ext cx="726" cy="772"/>
            </a:xfrm>
            <a:prstGeom prst="rect">
              <a:avLst/>
            </a:prstGeom>
            <a:solidFill>
              <a:srgbClr val="CC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5991" tIns="42996" rIns="85991" bIns="42996" anchor="ctr"/>
            <a:lstStyle/>
            <a:p>
              <a:pPr algn="ctr" defTabSz="764530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3264,2</a:t>
              </a:r>
            </a:p>
          </p:txBody>
        </p:sp>
        <p:sp>
          <p:nvSpPr>
            <p:cNvPr id="7212" name="Rectangle 23">
              <a:extLst>
                <a:ext uri="{FF2B5EF4-FFF2-40B4-BE49-F238E27FC236}"/>
              </a:extLst>
            </p:cNvPr>
            <p:cNvSpPr>
              <a:spLocks noChangeArrowheads="1"/>
            </p:cNvSpPr>
            <p:nvPr/>
          </p:nvSpPr>
          <p:spPr bwMode="auto">
            <a:xfrm>
              <a:off x="4876" y="1506"/>
              <a:ext cx="726" cy="771"/>
            </a:xfrm>
            <a:prstGeom prst="rect">
              <a:avLst/>
            </a:prstGeom>
            <a:gradFill rotWithShape="1">
              <a:gsLst>
                <a:gs pos="0">
                  <a:srgbClr val="E8C9E8"/>
                </a:gs>
                <a:gs pos="50000">
                  <a:srgbClr val="FFDDFF"/>
                </a:gs>
                <a:gs pos="100000">
                  <a:srgbClr val="E8C9E8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832">
                <a:defRPr/>
              </a:pPr>
              <a:r>
                <a:rPr lang="ru-RU" sz="1226" b="1" dirty="0">
                  <a:solidFill>
                    <a:prstClr val="black"/>
                  </a:solidFill>
                  <a:latin typeface="Times New Roman" pitchFamily="18" charset="0"/>
                </a:rPr>
                <a:t>5839,2</a:t>
              </a:r>
            </a:p>
          </p:txBody>
        </p:sp>
        <p:sp>
          <p:nvSpPr>
            <p:cNvPr id="133164" name="Rectangle 24"/>
            <p:cNvSpPr>
              <a:spLocks noChangeArrowheads="1"/>
            </p:cNvSpPr>
            <p:nvPr/>
          </p:nvSpPr>
          <p:spPr bwMode="auto">
            <a:xfrm>
              <a:off x="68" y="2274"/>
              <a:ext cx="1179" cy="775"/>
            </a:xfrm>
            <a:prstGeom prst="rect">
              <a:avLst/>
            </a:prstGeom>
            <a:gradFill rotWithShape="1">
              <a:gsLst>
                <a:gs pos="0">
                  <a:srgbClr val="CFB498"/>
                </a:gs>
                <a:gs pos="50000">
                  <a:srgbClr val="E2C4A6"/>
                </a:gs>
                <a:gs pos="100000">
                  <a:srgbClr val="CFB498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defTabSz="800100"/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Налоговые</a:t>
              </a:r>
              <a:b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 и неналоговые</a:t>
              </a:r>
              <a:b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 доходы</a:t>
              </a:r>
            </a:p>
          </p:txBody>
        </p:sp>
        <p:sp>
          <p:nvSpPr>
            <p:cNvPr id="133165" name="Rectangle 25"/>
            <p:cNvSpPr>
              <a:spLocks noChangeArrowheads="1"/>
            </p:cNvSpPr>
            <p:nvPr/>
          </p:nvSpPr>
          <p:spPr bwMode="auto">
            <a:xfrm>
              <a:off x="68" y="3045"/>
              <a:ext cx="1179" cy="773"/>
            </a:xfrm>
            <a:prstGeom prst="rect">
              <a:avLst/>
            </a:prstGeom>
            <a:solidFill>
              <a:srgbClr val="CCFFCC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5991" tIns="42996" rIns="85991" bIns="42996" anchor="ctr"/>
            <a:lstStyle/>
            <a:p>
              <a:pPr defTabSz="763588"/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Безвозмездные</a:t>
              </a:r>
              <a:b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 поступления</a:t>
              </a:r>
            </a:p>
          </p:txBody>
        </p:sp>
        <p:sp>
          <p:nvSpPr>
            <p:cNvPr id="133166" name="Rectangle 26"/>
            <p:cNvSpPr>
              <a:spLocks noChangeArrowheads="1"/>
            </p:cNvSpPr>
            <p:nvPr/>
          </p:nvSpPr>
          <p:spPr bwMode="auto">
            <a:xfrm>
              <a:off x="68" y="1506"/>
              <a:ext cx="1179" cy="770"/>
            </a:xfrm>
            <a:prstGeom prst="rect">
              <a:avLst/>
            </a:prstGeom>
            <a:gradFill rotWithShape="1">
              <a:gsLst>
                <a:gs pos="0">
                  <a:srgbClr val="E8C9E8"/>
                </a:gs>
                <a:gs pos="50000">
                  <a:srgbClr val="FFDDFF"/>
                </a:gs>
                <a:gs pos="100000">
                  <a:srgbClr val="E8C9E8"/>
                </a:gs>
              </a:gsLst>
              <a:lin ang="5400000" scaled="1"/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defTabSz="800100"/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Доходы, всего</a:t>
              </a:r>
              <a:b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</a:br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в том числе</a:t>
              </a:r>
            </a:p>
          </p:txBody>
        </p:sp>
      </p:grpSp>
      <p:grpSp>
        <p:nvGrpSpPr>
          <p:cNvPr id="133125" name="Group 27"/>
          <p:cNvGrpSpPr>
            <a:grpSpLocks/>
          </p:cNvGrpSpPr>
          <p:nvPr/>
        </p:nvGrpSpPr>
        <p:grpSpPr bwMode="auto">
          <a:xfrm>
            <a:off x="107950" y="1065213"/>
            <a:ext cx="8847138" cy="1247775"/>
            <a:chOff x="113" y="572"/>
            <a:chExt cx="5534" cy="862"/>
          </a:xfrm>
        </p:grpSpPr>
        <p:sp>
          <p:nvSpPr>
            <p:cNvPr id="133133" name="Rectangle 28"/>
            <p:cNvSpPr>
              <a:spLocks noChangeArrowheads="1"/>
            </p:cNvSpPr>
            <p:nvPr/>
          </p:nvSpPr>
          <p:spPr bwMode="auto">
            <a:xfrm>
              <a:off x="1292" y="572"/>
              <a:ext cx="726" cy="862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100"/>
              <a:endParaRPr lang="ru-RU" altLang="ru-RU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134" name="Rectangle 29"/>
            <p:cNvSpPr>
              <a:spLocks noChangeArrowheads="1"/>
            </p:cNvSpPr>
            <p:nvPr/>
          </p:nvSpPr>
          <p:spPr bwMode="auto">
            <a:xfrm>
              <a:off x="2018" y="572"/>
              <a:ext cx="726" cy="862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100"/>
              <a:endParaRPr lang="ru-RU" altLang="ru-RU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135" name="Rectangle 30"/>
            <p:cNvSpPr>
              <a:spLocks noChangeArrowheads="1"/>
            </p:cNvSpPr>
            <p:nvPr/>
          </p:nvSpPr>
          <p:spPr bwMode="auto">
            <a:xfrm>
              <a:off x="2743" y="572"/>
              <a:ext cx="726" cy="862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100"/>
              <a:endParaRPr lang="ru-RU" altLang="ru-RU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136" name="Rectangle 31"/>
            <p:cNvSpPr>
              <a:spLocks noChangeArrowheads="1"/>
            </p:cNvSpPr>
            <p:nvPr/>
          </p:nvSpPr>
          <p:spPr bwMode="auto">
            <a:xfrm>
              <a:off x="3469" y="572"/>
              <a:ext cx="726" cy="862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100"/>
              <a:endParaRPr lang="ru-RU" altLang="ru-RU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137" name="Rectangle 32"/>
            <p:cNvSpPr>
              <a:spLocks noChangeArrowheads="1"/>
            </p:cNvSpPr>
            <p:nvPr/>
          </p:nvSpPr>
          <p:spPr bwMode="auto">
            <a:xfrm>
              <a:off x="4195" y="572"/>
              <a:ext cx="726" cy="862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100"/>
              <a:endParaRPr lang="ru-RU" altLang="ru-RU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138" name="Rectangle 33"/>
            <p:cNvSpPr>
              <a:spLocks noChangeArrowheads="1"/>
            </p:cNvSpPr>
            <p:nvPr/>
          </p:nvSpPr>
          <p:spPr bwMode="auto">
            <a:xfrm>
              <a:off x="4921" y="572"/>
              <a:ext cx="726" cy="862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100"/>
              <a:endParaRPr lang="ru-RU" altLang="ru-RU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139" name="Rectangle 34"/>
            <p:cNvSpPr>
              <a:spLocks noChangeArrowheads="1"/>
            </p:cNvSpPr>
            <p:nvPr/>
          </p:nvSpPr>
          <p:spPr bwMode="auto">
            <a:xfrm>
              <a:off x="113" y="572"/>
              <a:ext cx="1179" cy="862"/>
            </a:xfrm>
            <a:prstGeom prst="rect">
              <a:avLst/>
            </a:prstGeom>
            <a:solidFill>
              <a:srgbClr val="DDDDDD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91" tIns="45046" rIns="90091" bIns="45046" anchor="ctr"/>
            <a:lstStyle/>
            <a:p>
              <a:pPr algn="ctr" defTabSz="800100"/>
              <a:endParaRPr lang="ru-RU" altLang="ru-RU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140" name="Text Box 35"/>
            <p:cNvSpPr txBox="1">
              <a:spLocks noChangeArrowheads="1"/>
            </p:cNvSpPr>
            <p:nvPr/>
          </p:nvSpPr>
          <p:spPr bwMode="gray">
            <a:xfrm>
              <a:off x="1294" y="572"/>
              <a:ext cx="726" cy="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91" tIns="45046" rIns="90091" bIns="45046">
              <a:spAutoFit/>
            </a:bodyPr>
            <a:lstStyle/>
            <a:p>
              <a:pPr algn="ctr" defTabSz="800100" eaLnBrk="0" hangingPunct="0"/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Первона-чальный план</a:t>
              </a:r>
            </a:p>
            <a:p>
              <a:pPr algn="ctr" defTabSz="800100" eaLnBrk="0" hangingPunct="0"/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 2017 г.</a:t>
              </a:r>
              <a:endParaRPr lang="en-US" altLang="ru-RU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141" name="Text Box 36"/>
            <p:cNvSpPr txBox="1">
              <a:spLocks noChangeArrowheads="1"/>
            </p:cNvSpPr>
            <p:nvPr/>
          </p:nvSpPr>
          <p:spPr bwMode="gray">
            <a:xfrm>
              <a:off x="2018" y="582"/>
              <a:ext cx="726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91" tIns="45046" rIns="90091" bIns="45046">
              <a:spAutoFit/>
            </a:bodyPr>
            <a:lstStyle/>
            <a:p>
              <a:pPr algn="ctr" defTabSz="800100" eaLnBrk="0" hangingPunct="0"/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Уточнен-ный план</a:t>
              </a:r>
            </a:p>
            <a:p>
              <a:pPr algn="ctr" defTabSz="800100" eaLnBrk="0" hangingPunct="0"/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 2017 г.</a:t>
              </a:r>
              <a:endParaRPr lang="en-US" altLang="ru-RU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142" name="Text Box 37"/>
            <p:cNvSpPr txBox="1">
              <a:spLocks noChangeArrowheads="1"/>
            </p:cNvSpPr>
            <p:nvPr/>
          </p:nvSpPr>
          <p:spPr bwMode="gray">
            <a:xfrm>
              <a:off x="2734" y="582"/>
              <a:ext cx="726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91" tIns="45046" rIns="90091" bIns="45046">
              <a:spAutoFit/>
            </a:bodyPr>
            <a:lstStyle/>
            <a:p>
              <a:pPr algn="ctr" defTabSz="800100" eaLnBrk="0" hangingPunct="0"/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Исполнено</a:t>
              </a:r>
            </a:p>
            <a:p>
              <a:pPr algn="ctr" defTabSz="800100" eaLnBrk="0" hangingPunct="0"/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 2017 г.</a:t>
              </a:r>
              <a:endParaRPr lang="en-US" altLang="ru-RU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143" name="Text Box 38"/>
            <p:cNvSpPr txBox="1">
              <a:spLocks noChangeArrowheads="1"/>
            </p:cNvSpPr>
            <p:nvPr/>
          </p:nvSpPr>
          <p:spPr bwMode="gray">
            <a:xfrm>
              <a:off x="3469" y="572"/>
              <a:ext cx="726" cy="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91" tIns="45046" rIns="90091" bIns="45046">
              <a:spAutoFit/>
            </a:bodyPr>
            <a:lstStyle/>
            <a:p>
              <a:pPr algn="ctr" defTabSz="800100" eaLnBrk="0" hangingPunct="0"/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Отклоне-ние от уточнен-ного плана</a:t>
              </a:r>
              <a:endParaRPr lang="en-US" altLang="ru-RU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144" name="Text Box 39"/>
            <p:cNvSpPr txBox="1">
              <a:spLocks noChangeArrowheads="1"/>
            </p:cNvSpPr>
            <p:nvPr/>
          </p:nvSpPr>
          <p:spPr bwMode="gray">
            <a:xfrm>
              <a:off x="4195" y="572"/>
              <a:ext cx="726" cy="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91" tIns="45046" rIns="90091" bIns="45046">
              <a:spAutoFit/>
            </a:bodyPr>
            <a:lstStyle/>
            <a:p>
              <a:pPr algn="ctr" defTabSz="800100" eaLnBrk="0" hangingPunct="0"/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Уточненный план  2016 г.</a:t>
              </a:r>
              <a:endParaRPr lang="en-US" altLang="ru-RU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145" name="Text Box 40"/>
            <p:cNvSpPr txBox="1">
              <a:spLocks noChangeArrowheads="1"/>
            </p:cNvSpPr>
            <p:nvPr/>
          </p:nvSpPr>
          <p:spPr bwMode="gray">
            <a:xfrm>
              <a:off x="4921" y="572"/>
              <a:ext cx="726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91" tIns="45046" rIns="90091" bIns="45046">
              <a:spAutoFit/>
            </a:bodyPr>
            <a:lstStyle/>
            <a:p>
              <a:pPr algn="ctr" defTabSz="800100" eaLnBrk="0" hangingPunct="0"/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Исполнено</a:t>
              </a:r>
            </a:p>
            <a:p>
              <a:pPr algn="ctr" defTabSz="800100" eaLnBrk="0" hangingPunct="0"/>
              <a:r>
                <a:rPr lang="ru-RU" altLang="ru-RU" sz="1400" b="1">
                  <a:solidFill>
                    <a:srgbClr val="000000"/>
                  </a:solidFill>
                  <a:latin typeface="Times New Roman" pitchFamily="18" charset="0"/>
                </a:rPr>
                <a:t> 2016 г.</a:t>
              </a:r>
              <a:endParaRPr lang="en-US" altLang="ru-RU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7175" name="Text Box 4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gray">
          <a:xfrm>
            <a:off x="0" y="4819650"/>
            <a:ext cx="9144000" cy="576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074" tIns="45036" rIns="90074" bIns="45036">
            <a:spAutoFit/>
          </a:bodyPr>
          <a:lstStyle/>
          <a:p>
            <a:pPr algn="ctr" defTabSz="800832" eaLnBrk="0" hangingPunct="0">
              <a:defRPr/>
            </a:pPr>
            <a:r>
              <a:rPr lang="ru-RU" sz="1576" b="1" dirty="0">
                <a:solidFill>
                  <a:prstClr val="black"/>
                </a:solidFill>
                <a:latin typeface="Times New Roman" pitchFamily="18" charset="0"/>
              </a:rPr>
              <a:t>Удельный вес налоговых и неналоговых доходов</a:t>
            </a:r>
          </a:p>
          <a:p>
            <a:pPr algn="ctr" defTabSz="800832" eaLnBrk="0" hangingPunct="0">
              <a:defRPr/>
            </a:pPr>
            <a:r>
              <a:rPr lang="ru-RU" sz="1576" b="1" dirty="0">
                <a:solidFill>
                  <a:prstClr val="black"/>
                </a:solidFill>
                <a:latin typeface="Times New Roman" pitchFamily="18" charset="0"/>
              </a:rPr>
              <a:t> в структуре доходов бюджета </a:t>
            </a:r>
            <a:r>
              <a:rPr lang="ru-RU" sz="1576" b="1" dirty="0" err="1">
                <a:solidFill>
                  <a:prstClr val="black"/>
                </a:solidFill>
                <a:latin typeface="Times New Roman" pitchFamily="18" charset="0"/>
              </a:rPr>
              <a:t>Нижнебыковского</a:t>
            </a:r>
            <a:r>
              <a:rPr lang="ru-RU" sz="1576" b="1" dirty="0">
                <a:solidFill>
                  <a:prstClr val="black"/>
                </a:solidFill>
                <a:latin typeface="Times New Roman" pitchFamily="18" charset="0"/>
              </a:rPr>
              <a:t> сельского поселения</a:t>
            </a:r>
            <a:endParaRPr lang="en-US" sz="1576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5451" name="Text Box 4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gray">
          <a:xfrm>
            <a:off x="2038350" y="6313488"/>
            <a:ext cx="1512888" cy="36036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lIns="90074" tIns="45036" rIns="90074" bIns="450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00832" eaLnBrk="1" hangingPunct="1">
              <a:spcBef>
                <a:spcPct val="50000"/>
              </a:spcBef>
              <a:defRPr/>
            </a:pPr>
            <a:r>
              <a:rPr lang="en-US" sz="1752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  <a:r>
              <a:rPr lang="ru-RU" sz="1752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16 г.</a:t>
            </a:r>
            <a:endParaRPr lang="en-US" sz="1752" b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177" name="AutoShape 44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gray">
          <a:xfrm>
            <a:off x="4918075" y="5678488"/>
            <a:ext cx="1885950" cy="682625"/>
          </a:xfrm>
          <a:prstGeom prst="cube">
            <a:avLst>
              <a:gd name="adj" fmla="val 49880"/>
            </a:avLst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 wrap="none" lIns="90074" tIns="45036" rIns="90074" bIns="45036" anchor="ctr"/>
          <a:lstStyle/>
          <a:p>
            <a:pPr defTabSz="800832">
              <a:defRPr/>
            </a:pPr>
            <a:endParaRPr lang="ru-RU" sz="1576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5453" name="Text Box 45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gray">
          <a:xfrm>
            <a:off x="4991100" y="6313488"/>
            <a:ext cx="1512888" cy="36036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lIns="90074" tIns="45036" rIns="90074" bIns="450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00832" eaLnBrk="1" hangingPunct="1">
              <a:spcBef>
                <a:spcPct val="50000"/>
              </a:spcBef>
              <a:defRPr/>
            </a:pPr>
            <a:r>
              <a:rPr lang="en-US" sz="1752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  <a:r>
              <a:rPr lang="ru-RU" sz="1752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17 г.</a:t>
            </a:r>
            <a:endParaRPr lang="en-US" sz="1752" b="1" dirty="0">
              <a:solidFill>
                <a:srgbClr val="A5002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5454" name="Text Box 46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gray">
          <a:xfrm>
            <a:off x="2339975" y="5602288"/>
            <a:ext cx="1295400" cy="4143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lIns="90074" tIns="45036" rIns="90074" bIns="450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00832" eaLnBrk="1" hangingPunct="1">
              <a:spcBef>
                <a:spcPct val="50000"/>
              </a:spcBef>
              <a:defRPr/>
            </a:pPr>
            <a:r>
              <a:rPr lang="ru-RU" sz="2102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44,1 %</a:t>
            </a:r>
            <a:endParaRPr lang="en-US" sz="2102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5455" name="Text Box 47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gray">
          <a:xfrm>
            <a:off x="5292725" y="5630863"/>
            <a:ext cx="1295400" cy="4143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lIns="90074" tIns="45036" rIns="90074" bIns="4503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00832" eaLnBrk="1" hangingPunct="1">
              <a:spcBef>
                <a:spcPct val="50000"/>
              </a:spcBef>
              <a:defRPr/>
            </a:pPr>
            <a:r>
              <a:rPr lang="ru-RU" sz="2102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24,8%</a:t>
            </a:r>
            <a:endParaRPr lang="en-US" sz="2102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3132" name="Text Box 49"/>
          <p:cNvSpPr txBox="1">
            <a:spLocks noChangeArrowheads="1"/>
          </p:cNvSpPr>
          <p:nvPr/>
        </p:nvSpPr>
        <p:spPr bwMode="auto">
          <a:xfrm>
            <a:off x="7596188" y="758825"/>
            <a:ext cx="1282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0100">
              <a:spcBef>
                <a:spcPct val="50000"/>
              </a:spcBef>
            </a:pPr>
            <a:r>
              <a:rPr lang="ru-RU" altLang="ru-RU" sz="1400" b="1" i="1">
                <a:solidFill>
                  <a:srgbClr val="000000"/>
                </a:solidFill>
                <a:latin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5175"/>
            <a:ext cx="8928100" cy="379413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5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Динамика доходов бюджета </a:t>
            </a:r>
            <a:r>
              <a:rPr lang="ru-RU" sz="25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Нижнебыковского</a:t>
            </a:r>
            <a:r>
              <a:rPr lang="ru-RU" sz="250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сельского поселения Верхнедонского района</a:t>
            </a:r>
          </a:p>
        </p:txBody>
      </p:sp>
      <p:sp>
        <p:nvSpPr>
          <p:cNvPr id="42" name="TextBox 41">
            <a:extLst>
              <a:ext uri="{FF2B5EF4-FFF2-40B4-BE49-F238E27FC236}"/>
            </a:extLst>
          </p:cNvPr>
          <p:cNvSpPr txBox="1"/>
          <p:nvPr/>
        </p:nvSpPr>
        <p:spPr>
          <a:xfrm>
            <a:off x="5741988" y="119063"/>
            <a:ext cx="2843212" cy="3651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Администрация Нижнебыковского сельского поселения</a:t>
            </a:r>
          </a:p>
        </p:txBody>
      </p:sp>
      <p:sp>
        <p:nvSpPr>
          <p:cNvPr id="134147" name="Номер слайда 3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E2D96C-ECF9-4E96-A3A2-65A0DD008EA7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  <p:graphicFrame>
        <p:nvGraphicFramePr>
          <p:cNvPr id="134148" name="Объект 2"/>
          <p:cNvGraphicFramePr>
            <a:graphicFrameLocks noChangeAspect="1"/>
          </p:cNvGraphicFramePr>
          <p:nvPr/>
        </p:nvGraphicFramePr>
        <p:xfrm>
          <a:off x="646113" y="2327275"/>
          <a:ext cx="8447087" cy="4224338"/>
        </p:xfrm>
        <a:graphic>
          <a:graphicData uri="http://schemas.openxmlformats.org/presentationml/2006/ole">
            <p:oleObj spid="_x0000_s134148" r:id="rId4" imgW="8449788" imgH="4224894" progId="Excel.Chart.8">
              <p:embed/>
            </p:oleObj>
          </a:graphicData>
        </a:graphic>
      </p:graphicFrame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5"/>
          <p:cNvSpPr>
            <a:spLocks noGrp="1"/>
          </p:cNvSpPr>
          <p:nvPr>
            <p:ph type="title" idx="4294967295"/>
          </p:nvPr>
        </p:nvSpPr>
        <p:spPr>
          <a:xfrm>
            <a:off x="468313" y="620713"/>
            <a:ext cx="8229600" cy="936625"/>
          </a:xfrm>
        </p:spPr>
        <p:txBody>
          <a:bodyPr/>
          <a:lstStyle/>
          <a:p>
            <a:pPr algn="ctr"/>
            <a:r>
              <a:rPr lang="ru-RU" altLang="ru-RU" sz="1800" b="1" smtClean="0"/>
              <a:t>Структура налоговых и неналоговых доходов бюджета Нижнебыковского сельского поселения Верхнедонского района в 2017 году</a:t>
            </a:r>
          </a:p>
        </p:txBody>
      </p:sp>
      <p:graphicFrame>
        <p:nvGraphicFramePr>
          <p:cNvPr id="136194" name="Диаграмма 5"/>
          <p:cNvGraphicFramePr>
            <a:graphicFrameLocks noGrp="1"/>
          </p:cNvGraphicFramePr>
          <p:nvPr>
            <p:ph idx="4294967295"/>
          </p:nvPr>
        </p:nvGraphicFramePr>
        <p:xfrm>
          <a:off x="647700" y="1778000"/>
          <a:ext cx="8369300" cy="5006975"/>
        </p:xfrm>
        <a:graphic>
          <a:graphicData uri="http://schemas.openxmlformats.org/presentationml/2006/ole">
            <p:oleObj spid="_x0000_s136194" r:id="rId3" imgW="8370533" imgH="5005250" progId="Excel.Chart.8">
              <p:embed/>
            </p:oleObj>
          </a:graphicData>
        </a:graphic>
      </p:graphicFrame>
      <p:sp>
        <p:nvSpPr>
          <p:cNvPr id="115718" name="Rectangle 6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651500" y="260350"/>
            <a:ext cx="3168650" cy="365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Администрация Нижнебыковского сельского       поселения</a:t>
            </a:r>
          </a:p>
        </p:txBody>
      </p:sp>
      <p:sp>
        <p:nvSpPr>
          <p:cNvPr id="136196" name="Rectangle 7"/>
          <p:cNvSpPr>
            <a:spLocks noChangeArrowheads="1"/>
          </p:cNvSpPr>
          <p:nvPr/>
        </p:nvSpPr>
        <p:spPr bwMode="auto">
          <a:xfrm>
            <a:off x="8675688" y="188913"/>
            <a:ext cx="312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BA930867-52A8-4AFA-B8F7-1AA6897447E9}" type="slidenum">
              <a:rPr lang="ru-RU" altLang="ru-RU">
                <a:solidFill>
                  <a:srgbClr val="FFFFFF"/>
                </a:solidFill>
                <a:latin typeface="Arial" charset="0"/>
              </a:rPr>
              <a:pPr/>
              <a:t>4</a:t>
            </a:fld>
            <a:endParaRPr lang="ru-RU" altLang="ru-RU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5"/>
          <p:cNvSpPr>
            <a:spLocks noGrp="1"/>
          </p:cNvSpPr>
          <p:nvPr>
            <p:ph type="title" idx="4294967295"/>
          </p:nvPr>
        </p:nvSpPr>
        <p:spPr>
          <a:xfrm>
            <a:off x="457200" y="692150"/>
            <a:ext cx="8229600" cy="936625"/>
          </a:xfrm>
        </p:spPr>
        <p:txBody>
          <a:bodyPr/>
          <a:lstStyle/>
          <a:p>
            <a:pPr algn="ctr"/>
            <a:r>
              <a:rPr lang="ru-RU" altLang="ru-RU" sz="1600" b="1" smtClean="0"/>
              <a:t>Динамика поступления налога на доходы физических лиц в бюджет Нижнебыковского сельского поселения Верхнедонского района</a:t>
            </a:r>
          </a:p>
        </p:txBody>
      </p:sp>
      <p:graphicFrame>
        <p:nvGraphicFramePr>
          <p:cNvPr id="137218" name="Объект 3"/>
          <p:cNvGraphicFramePr>
            <a:graphicFrameLocks noGrp="1"/>
          </p:cNvGraphicFramePr>
          <p:nvPr>
            <p:ph idx="4294967295"/>
          </p:nvPr>
        </p:nvGraphicFramePr>
        <p:xfrm>
          <a:off x="466725" y="1608138"/>
          <a:ext cx="8015288" cy="4818062"/>
        </p:xfrm>
        <a:graphic>
          <a:graphicData uri="http://schemas.openxmlformats.org/presentationml/2006/ole">
            <p:oleObj spid="_x0000_s137218" r:id="rId3" imgW="8010838" imgH="4816257" progId="Excel.Chart.8">
              <p:embed/>
            </p:oleObj>
          </a:graphicData>
        </a:graphic>
      </p:graphicFrame>
      <p:sp>
        <p:nvSpPr>
          <p:cNvPr id="116742" name="Rectangle 6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651500" y="333375"/>
            <a:ext cx="2952750" cy="365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Администрация Нижнебыковского сельского       поселения</a:t>
            </a:r>
          </a:p>
        </p:txBody>
      </p:sp>
      <p:sp>
        <p:nvSpPr>
          <p:cNvPr id="137220" name="Rectangle 7"/>
          <p:cNvSpPr>
            <a:spLocks noChangeArrowheads="1"/>
          </p:cNvSpPr>
          <p:nvPr/>
        </p:nvSpPr>
        <p:spPr bwMode="auto">
          <a:xfrm>
            <a:off x="8532813" y="260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B9C3C024-ADDD-4042-8A48-73BEE03FEB1F}" type="slidenum">
              <a:rPr lang="ru-RU" altLang="ru-RU">
                <a:solidFill>
                  <a:srgbClr val="FFFFFF"/>
                </a:solidFill>
                <a:latin typeface="Arial" charset="0"/>
              </a:rPr>
              <a:pPr/>
              <a:t>5</a:t>
            </a:fld>
            <a:endParaRPr lang="ru-RU" altLang="ru-RU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5"/>
          <p:cNvSpPr>
            <a:spLocks noGrp="1"/>
          </p:cNvSpPr>
          <p:nvPr>
            <p:ph type="title" idx="4294967295"/>
          </p:nvPr>
        </p:nvSpPr>
        <p:spPr>
          <a:xfrm>
            <a:off x="457200" y="620713"/>
            <a:ext cx="8229600" cy="1079500"/>
          </a:xfrm>
        </p:spPr>
        <p:txBody>
          <a:bodyPr/>
          <a:lstStyle/>
          <a:p>
            <a:pPr algn="ctr"/>
            <a:r>
              <a:rPr lang="ru-RU" altLang="ru-RU" sz="2000" b="1" smtClean="0"/>
              <a:t>Динамика поступления единого сельскохозяйственного налога </a:t>
            </a:r>
            <a:br>
              <a:rPr lang="ru-RU" altLang="ru-RU" sz="2000" b="1" smtClean="0"/>
            </a:br>
            <a:r>
              <a:rPr lang="ru-RU" altLang="ru-RU" sz="2000" b="1" smtClean="0"/>
              <a:t>в бюджет Нижнебыковского сельского поселения Верхнедонского района</a:t>
            </a:r>
          </a:p>
        </p:txBody>
      </p:sp>
      <p:graphicFrame>
        <p:nvGraphicFramePr>
          <p:cNvPr id="138242" name="Диаграмма 3"/>
          <p:cNvGraphicFramePr>
            <a:graphicFrameLocks noGrp="1"/>
          </p:cNvGraphicFramePr>
          <p:nvPr>
            <p:ph idx="4294967295"/>
          </p:nvPr>
        </p:nvGraphicFramePr>
        <p:xfrm>
          <a:off x="254000" y="1690688"/>
          <a:ext cx="6427788" cy="4819650"/>
        </p:xfrm>
        <a:graphic>
          <a:graphicData uri="http://schemas.openxmlformats.org/presentationml/2006/ole">
            <p:oleObj spid="_x0000_s138242" r:id="rId3" imgW="6425741" imgH="4822354" progId="Excel.Chart.8">
              <p:embed/>
            </p:oleObj>
          </a:graphicData>
        </a:graphic>
      </p:graphicFrame>
      <p:sp>
        <p:nvSpPr>
          <p:cNvPr id="117767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724525" y="260350"/>
            <a:ext cx="2951163" cy="365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Администрация Нижнебыковского сельского       поселения</a:t>
            </a:r>
          </a:p>
        </p:txBody>
      </p:sp>
      <p:sp>
        <p:nvSpPr>
          <p:cNvPr id="138244" name="Rectangle 8"/>
          <p:cNvSpPr>
            <a:spLocks noChangeArrowheads="1"/>
          </p:cNvSpPr>
          <p:nvPr/>
        </p:nvSpPr>
        <p:spPr bwMode="auto">
          <a:xfrm>
            <a:off x="8532813" y="260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8237D290-C117-4BAE-801C-0C0E7FCE269C}" type="slidenum">
              <a:rPr lang="ru-RU" altLang="ru-RU">
                <a:solidFill>
                  <a:srgbClr val="FFFFFF"/>
                </a:solidFill>
                <a:latin typeface="Arial" charset="0"/>
              </a:rPr>
              <a:pPr/>
              <a:t>6</a:t>
            </a:fld>
            <a:endParaRPr lang="ru-RU" altLang="ru-RU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38245" name="Picture 9" descr="IMGA01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1363" y="2133600"/>
            <a:ext cx="30226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5"/>
          <p:cNvSpPr>
            <a:spLocks noGrp="1"/>
          </p:cNvSpPr>
          <p:nvPr>
            <p:ph type="title" idx="4294967295"/>
          </p:nvPr>
        </p:nvSpPr>
        <p:spPr>
          <a:xfrm>
            <a:off x="457200" y="692150"/>
            <a:ext cx="8229600" cy="1152525"/>
          </a:xfrm>
        </p:spPr>
        <p:txBody>
          <a:bodyPr/>
          <a:lstStyle/>
          <a:p>
            <a:pPr algn="ctr"/>
            <a:r>
              <a:rPr lang="ru-RU" altLang="ru-RU" sz="2000" b="1" smtClean="0"/>
              <a:t>Динамика поступления земельного налога в бюджет </a:t>
            </a:r>
            <a:r>
              <a:rPr lang="ru-RU" altLang="ru-RU" sz="2000" b="1" smtClean="0">
                <a:latin typeface="Arial" charset="0"/>
              </a:rPr>
              <a:t>Нижнебыковского</a:t>
            </a:r>
            <a:r>
              <a:rPr lang="ru-RU" altLang="ru-RU" sz="2000" b="1" smtClean="0"/>
              <a:t> сельского поселения Верхнедонского района</a:t>
            </a:r>
          </a:p>
        </p:txBody>
      </p:sp>
      <p:graphicFrame>
        <p:nvGraphicFramePr>
          <p:cNvPr id="139266" name="Диаграмма 3"/>
          <p:cNvGraphicFramePr>
            <a:graphicFrameLocks noGrp="1"/>
          </p:cNvGraphicFramePr>
          <p:nvPr>
            <p:ph idx="4294967295"/>
          </p:nvPr>
        </p:nvGraphicFramePr>
        <p:xfrm>
          <a:off x="330200" y="1704975"/>
          <a:ext cx="8629650" cy="4819650"/>
        </p:xfrm>
        <a:graphic>
          <a:graphicData uri="http://schemas.openxmlformats.org/presentationml/2006/ole">
            <p:oleObj spid="_x0000_s139266" r:id="rId3" imgW="8632684" imgH="4816257" progId="Excel.Chart.8">
              <p:embed/>
            </p:oleObj>
          </a:graphicData>
        </a:graphic>
      </p:graphicFrame>
      <p:sp>
        <p:nvSpPr>
          <p:cNvPr id="118791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651500" y="333375"/>
            <a:ext cx="3024188" cy="365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Администрация Нижнебыковского сельского       поселения</a:t>
            </a:r>
          </a:p>
        </p:txBody>
      </p:sp>
      <p:sp>
        <p:nvSpPr>
          <p:cNvPr id="139268" name="Rectangle 9"/>
          <p:cNvSpPr>
            <a:spLocks noChangeArrowheads="1"/>
          </p:cNvSpPr>
          <p:nvPr/>
        </p:nvSpPr>
        <p:spPr bwMode="auto">
          <a:xfrm>
            <a:off x="8532813" y="2603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947C2517-E83E-4ABE-83A5-DDD5DBEFDE48}" type="slidenum">
              <a:rPr lang="ru-RU" altLang="ru-RU">
                <a:solidFill>
                  <a:srgbClr val="FFFFFF"/>
                </a:solidFill>
                <a:latin typeface="Arial" charset="0"/>
              </a:rPr>
              <a:pPr/>
              <a:t>7</a:t>
            </a:fld>
            <a:endParaRPr lang="ru-RU" altLang="ru-RU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950" y="765175"/>
            <a:ext cx="9036050" cy="71913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Безвозмездные поступления бюджета</a:t>
            </a:r>
          </a:p>
        </p:txBody>
      </p:sp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5741988" y="119063"/>
            <a:ext cx="2843212" cy="365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Администрация Нижнебыковского сельского поселения</a:t>
            </a:r>
          </a:p>
        </p:txBody>
      </p:sp>
      <p:sp>
        <p:nvSpPr>
          <p:cNvPr id="140291" name="Номер слайда 12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91BE32A-7F3C-4141-95F1-D6D44933B537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  <p:graphicFrame>
        <p:nvGraphicFramePr>
          <p:cNvPr id="140292" name="Объект 1"/>
          <p:cNvGraphicFramePr>
            <a:graphicFrameLocks noChangeAspect="1"/>
          </p:cNvGraphicFramePr>
          <p:nvPr/>
        </p:nvGraphicFramePr>
        <p:xfrm>
          <a:off x="384175" y="1531938"/>
          <a:ext cx="9056688" cy="4860925"/>
        </p:xfrm>
        <a:graphic>
          <a:graphicData uri="http://schemas.openxmlformats.org/presentationml/2006/ole">
            <p:oleObj spid="_x0000_s140292" r:id="rId3" imgW="9059441" imgH="4865030" progId="Excel.Chart.8">
              <p:embed/>
            </p:oleObj>
          </a:graphicData>
        </a:graphic>
      </p:graphicFrame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476250"/>
            <a:ext cx="9036050" cy="108108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Динамика расходов бюджета </a:t>
            </a:r>
            <a:r>
              <a:rPr lang="ru-RU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Нижнебыковского</a:t>
            </a: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сельского поселения Верхнедонского района </a:t>
            </a:r>
            <a:b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2015-2017 годах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/>
            </a:extLst>
          </p:cNvPr>
          <p:cNvSpPr txBox="1"/>
          <p:nvPr/>
        </p:nvSpPr>
        <p:spPr>
          <a:xfrm>
            <a:off x="6011863" y="38100"/>
            <a:ext cx="2808287" cy="365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9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Администрация Нижнебыковского сельского поселения</a:t>
            </a:r>
          </a:p>
        </p:txBody>
      </p:sp>
      <p:sp>
        <p:nvSpPr>
          <p:cNvPr id="141315" name="Номер слайда 14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174038" y="1588"/>
            <a:ext cx="1077912" cy="366712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CE3E5CA-2A61-4A7A-97D7-536C49164F58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  <p:graphicFrame>
        <p:nvGraphicFramePr>
          <p:cNvPr id="141316" name="Object 7"/>
          <p:cNvGraphicFramePr>
            <a:graphicFrameLocks noChangeAspect="1"/>
          </p:cNvGraphicFramePr>
          <p:nvPr/>
        </p:nvGraphicFramePr>
        <p:xfrm>
          <a:off x="327025" y="1633538"/>
          <a:ext cx="8447088" cy="5021262"/>
        </p:xfrm>
        <a:graphic>
          <a:graphicData uri="http://schemas.openxmlformats.org/presentationml/2006/ole">
            <p:oleObj spid="_x0000_s141316" r:id="rId3" imgW="8443692" imgH="5023539" progId="Excel.Chart.8">
              <p:embed/>
            </p:oleObj>
          </a:graphicData>
        </a:graphic>
      </p:graphicFrame>
    </p:spTree>
  </p:cSld>
  <p:clrMapOvr>
    <a:masterClrMapping/>
  </p:clrMapOvr>
  <p:transition spd="slow">
    <p:cover/>
  </p:transition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2425</TotalTime>
  <Words>550</Words>
  <Application>Microsoft Office PowerPoint</Application>
  <PresentationFormat>Экран (4:3)</PresentationFormat>
  <Paragraphs>141</Paragraphs>
  <Slides>19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101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128" baseType="lpstr">
      <vt:lpstr>Calibri</vt:lpstr>
      <vt:lpstr>Arial</vt:lpstr>
      <vt:lpstr>Trebuchet MS</vt:lpstr>
      <vt:lpstr>Georgia</vt:lpstr>
      <vt:lpstr>Wingdings 2</vt:lpstr>
      <vt:lpstr>Verdana</vt:lpstr>
      <vt:lpstr>Times New Roman</vt:lpstr>
      <vt:lpstr>Тема Office</vt:lpstr>
      <vt:lpstr>2_Городская</vt:lpstr>
      <vt:lpstr>4_Городская</vt:lpstr>
      <vt:lpstr>5_Городская</vt:lpstr>
      <vt:lpstr>6_Городская</vt:lpstr>
      <vt:lpstr>9_Городская</vt:lpstr>
      <vt:lpstr>12_Городская</vt:lpstr>
      <vt:lpstr>13_Городская</vt:lpstr>
      <vt:lpstr>Воздушный поток</vt:lpstr>
      <vt:lpstr>Аспект</vt:lpstr>
      <vt:lpstr>2_Городская</vt:lpstr>
      <vt:lpstr>2_Городская</vt:lpstr>
      <vt:lpstr>2_Городская</vt:lpstr>
      <vt:lpstr>2_Городская</vt:lpstr>
      <vt:lpstr>2_Городская</vt:lpstr>
      <vt:lpstr>2_Городская</vt:lpstr>
      <vt:lpstr>2_Городская</vt:lpstr>
      <vt:lpstr>2_Городская</vt:lpstr>
      <vt:lpstr>2_Городская</vt:lpstr>
      <vt:lpstr>2_Городская</vt:lpstr>
      <vt:lpstr>2_Городская</vt:lpstr>
      <vt:lpstr>2_Городская</vt:lpstr>
      <vt:lpstr>4_Городская</vt:lpstr>
      <vt:lpstr>4_Городская</vt:lpstr>
      <vt:lpstr>4_Городская</vt:lpstr>
      <vt:lpstr>4_Городская</vt:lpstr>
      <vt:lpstr>4_Городская</vt:lpstr>
      <vt:lpstr>4_Городская</vt:lpstr>
      <vt:lpstr>4_Городская</vt:lpstr>
      <vt:lpstr>4_Городская</vt:lpstr>
      <vt:lpstr>4_Городская</vt:lpstr>
      <vt:lpstr>4_Городская</vt:lpstr>
      <vt:lpstr>4_Городская</vt:lpstr>
      <vt:lpstr>4_Городская</vt:lpstr>
      <vt:lpstr>5_Городская</vt:lpstr>
      <vt:lpstr>5_Городская</vt:lpstr>
      <vt:lpstr>5_Городская</vt:lpstr>
      <vt:lpstr>5_Городская</vt:lpstr>
      <vt:lpstr>5_Городская</vt:lpstr>
      <vt:lpstr>5_Городская</vt:lpstr>
      <vt:lpstr>5_Городская</vt:lpstr>
      <vt:lpstr>5_Городская</vt:lpstr>
      <vt:lpstr>5_Городская</vt:lpstr>
      <vt:lpstr>5_Городская</vt:lpstr>
      <vt:lpstr>5_Городская</vt:lpstr>
      <vt:lpstr>5_Городская</vt:lpstr>
      <vt:lpstr>6_Городская</vt:lpstr>
      <vt:lpstr>6_Городская</vt:lpstr>
      <vt:lpstr>6_Городская</vt:lpstr>
      <vt:lpstr>6_Городская</vt:lpstr>
      <vt:lpstr>6_Городская</vt:lpstr>
      <vt:lpstr>6_Городская</vt:lpstr>
      <vt:lpstr>6_Городская</vt:lpstr>
      <vt:lpstr>6_Городская</vt:lpstr>
      <vt:lpstr>6_Городская</vt:lpstr>
      <vt:lpstr>6_Городская</vt:lpstr>
      <vt:lpstr>6_Городская</vt:lpstr>
      <vt:lpstr>6_Городская</vt:lpstr>
      <vt:lpstr>9_Городская</vt:lpstr>
      <vt:lpstr>9_Городская</vt:lpstr>
      <vt:lpstr>9_Городская</vt:lpstr>
      <vt:lpstr>9_Городская</vt:lpstr>
      <vt:lpstr>9_Городская</vt:lpstr>
      <vt:lpstr>9_Городская</vt:lpstr>
      <vt:lpstr>9_Городская</vt:lpstr>
      <vt:lpstr>9_Городская</vt:lpstr>
      <vt:lpstr>9_Городская</vt:lpstr>
      <vt:lpstr>9_Городская</vt:lpstr>
      <vt:lpstr>9_Городская</vt:lpstr>
      <vt:lpstr>9_Городская</vt:lpstr>
      <vt:lpstr>12_Городская</vt:lpstr>
      <vt:lpstr>12_Городская</vt:lpstr>
      <vt:lpstr>12_Городская</vt:lpstr>
      <vt:lpstr>12_Городская</vt:lpstr>
      <vt:lpstr>12_Городская</vt:lpstr>
      <vt:lpstr>12_Городская</vt:lpstr>
      <vt:lpstr>12_Городская</vt:lpstr>
      <vt:lpstr>12_Городская</vt:lpstr>
      <vt:lpstr>12_Городская</vt:lpstr>
      <vt:lpstr>12_Городская</vt:lpstr>
      <vt:lpstr>12_Городская</vt:lpstr>
      <vt:lpstr>12_Городская</vt:lpstr>
      <vt:lpstr>13_Городская</vt:lpstr>
      <vt:lpstr>13_Городская</vt:lpstr>
      <vt:lpstr>13_Городская</vt:lpstr>
      <vt:lpstr>13_Городская</vt:lpstr>
      <vt:lpstr>13_Городская</vt:lpstr>
      <vt:lpstr>13_Городская</vt:lpstr>
      <vt:lpstr>13_Городская</vt:lpstr>
      <vt:lpstr>13_Городская</vt:lpstr>
      <vt:lpstr>13_Городская</vt:lpstr>
      <vt:lpstr>13_Городская</vt:lpstr>
      <vt:lpstr>13_Городская</vt:lpstr>
      <vt:lpstr>13_Городская</vt:lpstr>
      <vt:lpstr>Воздушный поток</vt:lpstr>
      <vt:lpstr>Воздушный поток</vt:lpstr>
      <vt:lpstr>Воздушный поток</vt:lpstr>
      <vt:lpstr>Аспект</vt:lpstr>
      <vt:lpstr>Аспект</vt:lpstr>
      <vt:lpstr>Аспект</vt:lpstr>
      <vt:lpstr>Аспект</vt:lpstr>
      <vt:lpstr>Диаграмма Microsoft Excel</vt:lpstr>
      <vt:lpstr>Слайд 1</vt:lpstr>
      <vt:lpstr>Слайд 2</vt:lpstr>
      <vt:lpstr>Динамика доходов бюджета Нижнебыковского сельского поселения Верхнедонского района</vt:lpstr>
      <vt:lpstr>Структура налоговых и неналоговых доходов бюджета Нижнебыковского сельского поселения Верхнедонского района в 2017 году</vt:lpstr>
      <vt:lpstr>Динамика поступления налога на доходы физических лиц в бюджет Нижнебыковского сельского поселения Верхнедонского района</vt:lpstr>
      <vt:lpstr>Динамика поступления единого сельскохозяйственного налога  в бюджет Нижнебыковского сельского поселения Верхнедонского района</vt:lpstr>
      <vt:lpstr>Динамика поступления земельного налога в бюджет Нижнебыковского сельского поселения Верхнедонского района</vt:lpstr>
      <vt:lpstr>Безвозмездные поступления бюджета</vt:lpstr>
      <vt:lpstr>Динамика расходов бюджета Нижнебыковского сельского поселения Верхнедонского района  в 2015-2017 годах</vt:lpstr>
      <vt:lpstr> Динамика расходов бюджета Нижнебыковского сельского поселения Верхнедонского района на реализацию муниципальных программ сельского поселения</vt:lpstr>
      <vt:lpstr>Расходы бюджета Нижнебыковского сельского поселения Верхнедонского района в 2017 году по муниципальным программам</vt:lpstr>
      <vt:lpstr>Расходы бюджета Нижнебыковского сельского поселения Верхнедонского района в 2017 году</vt:lpstr>
      <vt:lpstr>Основные показатели по отрасли «Национальная оборона»</vt:lpstr>
      <vt:lpstr>Основные показатели по отрасли «Национальная безопасность и правоохранительная деятельность»</vt:lpstr>
      <vt:lpstr>Динамика расходов бюджета  Нижнебыковского сельского поселения Верхнедонского района  на культуру</vt:lpstr>
      <vt:lpstr>Культура и кинематография</vt:lpstr>
      <vt:lpstr>Расходы бюджета на жилищно-коммунальное хозяйство</vt:lpstr>
      <vt:lpstr>Расходы бюджета Нижнебыковского сельского поселения Верхнедонского района на дорожное хозяйство</vt:lpstr>
      <vt:lpstr>Основные характеристики бюджета (фактически исполнено за 2017 год)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Финансовый отдел администрации Верхнедонского района</dc:title>
  <dc:creator>Александр Никонов</dc:creator>
  <cp:lastModifiedBy>User</cp:lastModifiedBy>
  <cp:revision>452</cp:revision>
  <cp:lastPrinted>2014-04-02T12:14:53Z</cp:lastPrinted>
  <dcterms:created xsi:type="dcterms:W3CDTF">2013-05-13T09:45:35Z</dcterms:created>
  <dcterms:modified xsi:type="dcterms:W3CDTF">2011-10-06T21:23:02Z</dcterms:modified>
</cp:coreProperties>
</file>