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  <p:sldMasterId id="2147483712" r:id="rId4"/>
    <p:sldMasterId id="2147483725" r:id="rId5"/>
    <p:sldMasterId id="2147483777" r:id="rId6"/>
    <p:sldMasterId id="2147483816" r:id="rId7"/>
    <p:sldMasterId id="2147483987" r:id="rId8"/>
  </p:sldMasterIdLst>
  <p:notesMasterIdLst>
    <p:notesMasterId r:id="rId16"/>
  </p:notesMasterIdLst>
  <p:sldIdLst>
    <p:sldId id="280" r:id="rId9"/>
    <p:sldId id="257" r:id="rId10"/>
    <p:sldId id="258" r:id="rId11"/>
    <p:sldId id="260" r:id="rId12"/>
    <p:sldId id="270" r:id="rId13"/>
    <p:sldId id="273" r:id="rId14"/>
    <p:sldId id="261" r:id="rId15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76" autoAdjust="0"/>
  </p:normalViewPr>
  <p:slideViewPr>
    <p:cSldViewPr>
      <p:cViewPr>
        <p:scale>
          <a:sx n="68" d="100"/>
          <a:sy n="68" d="100"/>
        </p:scale>
        <p:origin x="-144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37141137294742"/>
          <c:y val="0.10666397887360368"/>
          <c:w val="0.73277275467416281"/>
          <c:h val="0.6779984509371883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Верхнедонского района</c:v>
                </c:pt>
              </c:strCache>
            </c:strRef>
          </c:tx>
          <c:spPr>
            <a:gradFill rotWithShape="0">
              <a:gsLst>
                <a:gs pos="37000">
                  <a:srgbClr val="990033"/>
                </a:gs>
                <a:gs pos="100000">
                  <a:srgbClr val="F79646">
                    <a:lumMod val="75000"/>
                  </a:srgbClr>
                </a:gs>
              </a:gsLst>
              <a:lin ang="18900000" scaled="1"/>
            </a:gradFill>
            <a:ln w="13534">
              <a:noFill/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10241.6</c:v>
                </c:pt>
                <c:pt idx="1">
                  <c:v>3845.7</c:v>
                </c:pt>
                <c:pt idx="2">
                  <c:v>5212.5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tint val="63529"/>
                    <a:invGamma/>
                  </a:srgbClr>
                </a:gs>
              </a:gsLst>
              <a:path path="rect">
                <a:fillToRect r="100000" b="100000"/>
              </a:path>
            </a:gradFill>
            <a:ln w="13534">
              <a:noFill/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24672"/>
        <c:axId val="20865792"/>
      </c:barChart>
      <c:catAx>
        <c:axId val="209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rgbClr val="0033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865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657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3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924672"/>
        <c:crosses val="autoZero"/>
        <c:crossBetween val="between"/>
      </c:valAx>
      <c:spPr>
        <a:noFill/>
        <a:ln w="27068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21690309628893967"/>
          <c:y val="0.86919359330998203"/>
          <c:w val="0.64309764309764361"/>
          <c:h val="6.6390041493775934E-2"/>
        </c:manualLayout>
      </c:layout>
      <c:overlay val="0"/>
      <c:spPr>
        <a:noFill/>
        <a:ln w="3383">
          <a:noFill/>
          <a:prstDash val="solid"/>
        </a:ln>
      </c:spPr>
      <c:txPr>
        <a:bodyPr/>
        <a:lstStyle/>
        <a:p>
          <a:pPr>
            <a:defRPr sz="136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413045591523294E-2"/>
          <c:y val="4.4713540763351732E-2"/>
          <c:w val="0.91461164576650145"/>
          <c:h val="0.747814353602279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5195365197517756E-2"/>
                  <c:y val="-3.23054331864904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9708,6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643968130525296E-2"/>
                  <c:y val="-4.40528634361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95613185836494E-2"/>
                  <c:y val="-4.9926578560939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9708.6</c:v>
                </c:pt>
                <c:pt idx="1">
                  <c:v>3073.5</c:v>
                </c:pt>
                <c:pt idx="2">
                  <c:v>4447.1000000000004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gapDepth val="201"/>
        <c:shape val="box"/>
        <c:axId val="119747712"/>
        <c:axId val="119749248"/>
        <c:axId val="0"/>
      </c:bar3DChart>
      <c:catAx>
        <c:axId val="11974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900" b="1">
                <a:latin typeface="+mj-lt"/>
              </a:defRPr>
            </a:pPr>
            <a:endParaRPr lang="ru-RU"/>
          </a:p>
        </c:txPr>
        <c:crossAx val="119749248"/>
        <c:crosses val="autoZero"/>
        <c:auto val="1"/>
        <c:lblAlgn val="ctr"/>
        <c:lblOffset val="100"/>
        <c:noMultiLvlLbl val="0"/>
      </c:catAx>
      <c:valAx>
        <c:axId val="11974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ru-RU"/>
          </a:p>
        </c:txPr>
        <c:crossAx val="119747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149476447061444E-2"/>
          <c:y val="0.92206273775249459"/>
          <c:w val="0.8999999504023366"/>
          <c:h val="7.500040468509718E-2"/>
        </c:manualLayout>
      </c:layout>
      <c:overlay val="0"/>
      <c:txPr>
        <a:bodyPr/>
        <a:lstStyle/>
        <a:p>
          <a:pPr>
            <a:defRPr sz="17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2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98184601924773E-2"/>
          <c:y val="3.9140800568813881E-2"/>
          <c:w val="0.94860181539808908"/>
          <c:h val="0.872539291599489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1.3322725284339551E-2"/>
                  <c:y val="-1.9151462052018845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latin typeface="+mj-lt"/>
                      </a:rPr>
                      <a:t>10272,9</a:t>
                    </a:r>
                    <a:endParaRPr lang="ru-RU" sz="2000" dirty="0" smtClean="0">
                      <a:latin typeface="+mj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328740157480747E-3"/>
                  <c:y val="-4.06968568605400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707895888014288E-2"/>
                  <c:y val="-3.590899134753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5165,6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10272.9</c:v>
                </c:pt>
                <c:pt idx="1">
                  <c:v>3856.2</c:v>
                </c:pt>
                <c:pt idx="2">
                  <c:v>5165.6000000000004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213184"/>
        <c:axId val="95297536"/>
        <c:axId val="0"/>
      </c:bar3DChart>
      <c:catAx>
        <c:axId val="8921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5297536"/>
        <c:crosses val="autoZero"/>
        <c:auto val="1"/>
        <c:lblAlgn val="ctr"/>
        <c:lblOffset val="100"/>
        <c:noMultiLvlLbl val="0"/>
      </c:catAx>
      <c:valAx>
        <c:axId val="95297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Arial Cyr" pitchFamily="34" charset="0"/>
                    <a:cs typeface="Arial Cyr" pitchFamily="34" charset="0"/>
                  </a:defRPr>
                </a:pPr>
                <a:r>
                  <a:rPr lang="ru-RU" sz="1800" dirty="0" smtClean="0">
                    <a:latin typeface="Arial Cyr" pitchFamily="34" charset="0"/>
                    <a:cs typeface="Arial Cyr" pitchFamily="34" charset="0"/>
                  </a:rPr>
                  <a:t>тыс. рублей</a:t>
                </a:r>
                <a:endParaRPr lang="ru-RU" sz="1800" dirty="0">
                  <a:latin typeface="Arial Cyr" pitchFamily="34" charset="0"/>
                  <a:cs typeface="Arial Cyr" pitchFamily="34" charset="0"/>
                </a:endParaRPr>
              </a:p>
            </c:rich>
          </c:tx>
          <c:layout>
            <c:manualLayout>
              <c:xMode val="edge"/>
              <c:yMode val="edge"/>
              <c:x val="4.1283355205599247E-2"/>
              <c:y val="0.394782696880238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9213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12700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ysDash"/>
        </a:ln>
      </c:spPr>
    </c:sideWall>
    <c:backWall>
      <c:thickness val="0"/>
      <c:spPr>
        <a:noFill/>
        <a:ln w="12700">
          <a:solidFill>
            <a:schemeClr val="tx1"/>
          </a:solidFill>
          <a:prstDash val="sysDash"/>
        </a:ln>
      </c:spPr>
    </c:backWall>
    <c:plotArea>
      <c:layout>
        <c:manualLayout>
          <c:layoutTarget val="inner"/>
          <c:xMode val="edge"/>
          <c:yMode val="edge"/>
          <c:x val="0.10765815760266365"/>
          <c:y val="0.11003861003861012"/>
          <c:w val="0.80466148723640463"/>
          <c:h val="0.733590733590736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Остальные программы</c:v>
                </c:pt>
              </c:strCache>
            </c:strRef>
          </c:tx>
          <c:spPr>
            <a:solidFill>
              <a:schemeClr val="accent1"/>
            </a:solidFill>
            <a:ln w="2399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CC00"/>
              </a:solidFill>
              <a:ln w="23997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 w="23997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23997">
                <a:noFill/>
              </a:ln>
            </c:spPr>
          </c:dPt>
          <c:dLbls>
            <c:dLbl>
              <c:idx val="0"/>
              <c:layout>
                <c:manualLayout>
                  <c:x val="2.5098039215686305E-2"/>
                  <c:y val="-0.14093036646621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235047089702037E-2"/>
                  <c:y val="-0.362765202570448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1427,7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92156862745096E-2"/>
                  <c:y val="-0.34188662976063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3"/>
                <c:pt idx="0">
                  <c:v>7254.3</c:v>
                </c:pt>
                <c:pt idx="1">
                  <c:v>1427.7</c:v>
                </c:pt>
                <c:pt idx="2">
                  <c:v>1885.9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831168"/>
        <c:axId val="119832960"/>
        <c:axId val="0"/>
      </c:bar3DChart>
      <c:catAx>
        <c:axId val="1198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832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83296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0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831168"/>
        <c:crosses val="autoZero"/>
        <c:crossBetween val="between"/>
      </c:valAx>
      <c:spPr>
        <a:noFill/>
        <a:ln w="239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10"/>
      <c:rAngAx val="1"/>
    </c:view3D>
    <c:floor>
      <c:thickness val="0"/>
      <c:spPr>
        <a:solidFill>
          <a:srgbClr val="4F81BD">
            <a:alpha val="38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896131039177001E-2"/>
          <c:y val="3.7463027457496932E-2"/>
          <c:w val="0.71675332205151865"/>
          <c:h val="0.87028373658965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886998063017279E-2"/>
                  <c:y val="-0.24049991713124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73595204397586E-2"/>
                  <c:y val="-0.26677887338565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642357370920305E-2"/>
                  <c:y val="-0.384827687633980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627866227424147E-2"/>
                  <c:y val="-0.42284896395846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941.6</c:v>
                </c:pt>
                <c:pt idx="1">
                  <c:v>1070.5</c:v>
                </c:pt>
                <c:pt idx="2">
                  <c:v>1363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07968"/>
        <c:axId val="29509504"/>
        <c:axId val="0"/>
      </c:bar3DChart>
      <c:catAx>
        <c:axId val="2950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9509504"/>
        <c:crosses val="autoZero"/>
        <c:auto val="1"/>
        <c:lblAlgn val="ctr"/>
        <c:lblOffset val="100"/>
        <c:noMultiLvlLbl val="0"/>
      </c:catAx>
      <c:valAx>
        <c:axId val="29509504"/>
        <c:scaling>
          <c:orientation val="minMax"/>
        </c:scaling>
        <c:delete val="0"/>
        <c:axPos val="l"/>
        <c:majorGridlines>
          <c:spPr>
            <a:ln>
              <a:solidFill>
                <a:prstClr val="white">
                  <a:lumMod val="75000"/>
                </a:prst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950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0.55512</cdr:x>
      <cdr:y>0.13573</cdr:y>
    </cdr:from>
    <cdr:to>
      <cdr:x>0.67325</cdr:x>
      <cdr:y>0.2036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72008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0.58048</cdr:x>
      <cdr:y>0.35136</cdr:y>
    </cdr:from>
    <cdr:to>
      <cdr:x>0.73798</cdr:x>
      <cdr:y>0.42052</cdr:y>
    </cdr:to>
    <cdr:sp macro="" textlink="">
      <cdr:nvSpPr>
        <cdr:cNvPr id="5" name="TextBox 4"/>
        <cdr:cNvSpPr txBox="1"/>
      </cdr:nvSpPr>
      <cdr:spPr>
        <a:xfrm xmlns:a="http://schemas.openxmlformats.org/drawingml/2006/main" rot="802027">
          <a:off x="5307908" y="1863969"/>
          <a:ext cx="1440180" cy="366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 Cyr" pitchFamily="34" charset="0"/>
              <a:cs typeface="Arial Cyr" pitchFamily="34" charset="0"/>
            </a:rPr>
            <a:t>134</a:t>
          </a:r>
          <a:r>
            <a:rPr lang="ru-RU" sz="1800" dirty="0" smtClean="0">
              <a:latin typeface="Arial Cyr" pitchFamily="34" charset="0"/>
              <a:cs typeface="Arial Cyr" pitchFamily="34" charset="0"/>
            </a:rPr>
            <a:t>%</a:t>
          </a:r>
          <a:endParaRPr lang="ru-RU" sz="1800" dirty="0">
            <a:latin typeface="Arial Cyr" pitchFamily="34" charset="0"/>
            <a:cs typeface="Arial Cyr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</cdr:x>
      <cdr:y>0.424</cdr:y>
    </cdr:from>
    <cdr:to>
      <cdr:x>0.436</cdr:x>
      <cdr:y>0.5205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41021" y="2091995"/>
          <a:ext cx="600742" cy="476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0.3317</cdr:x>
      <cdr:y>0.3595</cdr:y>
    </cdr:from>
    <cdr:to>
      <cdr:x>0.42064</cdr:x>
      <cdr:y>0.47788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685505" y="1749400"/>
          <a:ext cx="720080" cy="57606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"/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0.55405</cdr:x>
      <cdr:y>0.52227</cdr:y>
    </cdr:from>
    <cdr:to>
      <cdr:x>0.61895</cdr:x>
      <cdr:y>0.64065</cdr:y>
    </cdr:to>
    <cdr:sp macro="" textlink="">
      <cdr:nvSpPr>
        <cdr:cNvPr id="1041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485704" y="2541488"/>
          <a:ext cx="525476" cy="57606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"/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0.30301</cdr:x>
      <cdr:y>0.27267</cdr:y>
    </cdr:from>
    <cdr:to>
      <cdr:x>0.42815</cdr:x>
      <cdr:y>0.37692</cdr:y>
    </cdr:to>
    <cdr:sp macro="" textlink="">
      <cdr:nvSpPr>
        <cdr:cNvPr id="1045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2061621">
          <a:off x="2453220" y="1326869"/>
          <a:ext cx="1013216" cy="5073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5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19,7%</a:t>
          </a:r>
          <a:endParaRPr lang="ru-RU" sz="15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0.59944</cdr:x>
      <cdr:y>0.56552</cdr:y>
    </cdr:from>
    <cdr:to>
      <cdr:x>0.68944</cdr:x>
      <cdr:y>0.65405</cdr:y>
    </cdr:to>
    <cdr:sp macro="" textlink="">
      <cdr:nvSpPr>
        <cdr:cNvPr id="1047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259163">
          <a:off x="4853185" y="2751954"/>
          <a:ext cx="728663" cy="4308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500" dirty="0" smtClean="0">
              <a:solidFill>
                <a:srgbClr val="000000"/>
              </a:solidFill>
              <a:latin typeface="Arial"/>
              <a:cs typeface="Arial"/>
            </a:rPr>
            <a:t>132,1</a:t>
          </a:r>
          <a:r>
            <a:rPr lang="ru-RU" sz="15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%</a:t>
          </a:r>
          <a:endParaRPr lang="ru-RU" sz="15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0.2043</cdr:x>
      <cdr:y>0.07246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368152" cy="3078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тыс. рублей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0.21014</cdr:x>
      <cdr:y>0.13283</cdr:y>
    </cdr:from>
    <cdr:to>
      <cdr:x>0.61991</cdr:x>
      <cdr:y>0.29547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1392092" y="583473"/>
          <a:ext cx="2714643" cy="71437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0.33128</cdr:x>
      <cdr:y>0.1328</cdr:y>
    </cdr:from>
    <cdr:to>
      <cdr:x>0.53347</cdr:x>
      <cdr:y>0.20141</cdr:y>
    </cdr:to>
    <cdr:sp macro="" textlink="">
      <cdr:nvSpPr>
        <cdr:cNvPr id="6" name="TextBox 5"/>
        <cdr:cNvSpPr txBox="1"/>
      </cdr:nvSpPr>
      <cdr:spPr>
        <a:xfrm xmlns:a="http://schemas.openxmlformats.org/drawingml/2006/main" rot="20842532">
          <a:off x="2194652" y="583330"/>
          <a:ext cx="1339455" cy="301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в </a:t>
          </a:r>
          <a:r>
            <a: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1,5 </a:t>
          </a:r>
          <a:r>
            <a: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раза</a:t>
          </a:r>
        </a:p>
        <a:p xmlns:a="http://schemas.openxmlformats.org/drawingml/2006/main">
          <a:endParaRPr lang="ru-RU" sz="16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DFF6-8A31-4A2E-9038-4B9DBC9C34F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F8241-7405-46EB-8E73-8CAE69F73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3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7320-9D90-4350-8044-A3B7AF404B4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7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22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12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05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297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98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578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92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81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459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60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432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33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598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290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4250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66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25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482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27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56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3862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60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261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716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387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4540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52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726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1759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875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076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1504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195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5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730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9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821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6621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858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25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6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4099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598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231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7462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6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491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9006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6234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3686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656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945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571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746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5125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16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215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3109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E88D322-4BF4-4789-9B08-BFD4021E197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7DEA3E-E4CB-407D-B657-CAF3B984051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892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BED2-638E-4B56-B5EE-9B775F22648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5595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31699-7BBA-473C-A0BA-731DE6B516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5A86-A92A-4EA4-9618-82E9287A2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1450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AD79C-1AF5-460E-8363-4C3AA383360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5210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705A0E-2AE5-49B9-A4D4-E04509C1B17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433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4E3F8EF-16E7-4989-A04D-A665C6253ED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9175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39AC8-1A00-41C8-957D-33F11B962215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CF6E5-903C-4741-80A7-091C08420D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07556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8F5F5-41AD-49ED-A81E-C1429E80AB2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3E528-E862-49EE-BC26-EE88018891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00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3960E-B09B-46FD-A848-A8053ED6E681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40790-7843-4A66-BC88-B6E142EDED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2396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82E78-BCCC-4D05-8B26-748DBAD26E6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89088-FD8D-4EB4-B3B2-B3EFEB08A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1939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FF09-DA4F-4354-8ACA-DC271453B64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D06A-1891-4E5E-98F2-D16C0D4438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6414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9282-F964-4DFD-A2F0-B774BEB7F60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07.05.2014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58588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8F719-5C19-45ED-A3A6-D89830EBC03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07.05.2014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B3043-98E7-47DD-931B-7C1FD4DE89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1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9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0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2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2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D2DE1-ABB2-417D-9E97-A0B354CE6B71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07.05.2014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C51C1-313E-498A-A33E-EDB43AC6CAA6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1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980728"/>
            <a:ext cx="8746232" cy="1470025"/>
          </a:xfrm>
        </p:spPr>
        <p:txBody>
          <a:bodyPr>
            <a:normAutofit fontScale="90000"/>
          </a:bodyPr>
          <a:lstStyle/>
          <a:p>
            <a:pPr marL="182880" indent="0" algn="ctr" eaLnBrk="1" hangingPunct="1"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Нижнебыковского сельского поселения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45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291955"/>
            <a:ext cx="8712968" cy="21602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Бюджет  Нижнебыковского сельского поселения Верхнедонского района</a:t>
            </a:r>
          </a:p>
          <a:p>
            <a:pPr algn="ctr" eaLnBrk="1" hangingPunct="1"/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2013 год</a:t>
            </a:r>
          </a:p>
        </p:txBody>
      </p:sp>
      <p:pic>
        <p:nvPicPr>
          <p:cNvPr id="2" name="Picture 2" descr="F:\Новая папка\DSCN36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53650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58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928670"/>
            <a:ext cx="8146452" cy="9195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Данные по бюджету Нижнебыковского 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сельского поселения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500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34898" name="Group 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018850"/>
              </p:ext>
            </p:extLst>
          </p:nvPr>
        </p:nvGraphicFramePr>
        <p:xfrm>
          <a:off x="459156" y="2320416"/>
          <a:ext cx="8280920" cy="4081334"/>
        </p:xfrm>
        <a:graphic>
          <a:graphicData uri="http://schemas.openxmlformats.org/drawingml/2006/table">
            <a:tbl>
              <a:tblPr/>
              <a:tblGrid>
                <a:gridCol w="4248472"/>
                <a:gridCol w="1368152"/>
                <a:gridCol w="1368152"/>
                <a:gridCol w="1296144"/>
              </a:tblGrid>
              <a:tr h="480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10241,6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3845,7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5212,5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46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477,1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716,5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705,5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9764,5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3129,2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4507,0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10272,9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3856,2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5165,6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-38,0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-65,7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78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Text Box 116"/>
          <p:cNvSpPr txBox="1">
            <a:spLocks noChangeArrowheads="1"/>
          </p:cNvSpPr>
          <p:nvPr/>
        </p:nvSpPr>
        <p:spPr bwMode="auto">
          <a:xfrm>
            <a:off x="6876256" y="1844824"/>
            <a:ext cx="2016224" cy="33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45" tIns="44173" rIns="88345" bIns="44173">
            <a:spAutoFit/>
          </a:bodyPr>
          <a:lstStyle/>
          <a:p>
            <a:pPr defTabSz="884238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 Cyr" pitchFamily="34" charset="0"/>
                <a:cs typeface="Arial Cyr" pitchFamily="34" charset="0"/>
              </a:rPr>
              <a:t>(тыс. </a:t>
            </a:r>
            <a:r>
              <a:rPr lang="ru-RU" sz="1600" dirty="0">
                <a:solidFill>
                  <a:prstClr val="black"/>
                </a:solidFill>
                <a:latin typeface="Arial Cyr" pitchFamily="34" charset="0"/>
                <a:cs typeface="Arial Cyr" pitchFamily="34" charset="0"/>
              </a:rPr>
              <a:t>рублей</a:t>
            </a:r>
            <a:r>
              <a:rPr lang="ru-RU" sz="1600" dirty="0" smtClean="0">
                <a:solidFill>
                  <a:prstClr val="black"/>
                </a:solidFill>
                <a:latin typeface="Arial Cyr" pitchFamily="34" charset="0"/>
                <a:cs typeface="Arial Cyr" pitchFamily="34" charset="0"/>
              </a:rPr>
              <a:t>) факт</a:t>
            </a:r>
            <a:endParaRPr lang="ru-RU" sz="1600" dirty="0">
              <a:solidFill>
                <a:prstClr val="black"/>
              </a:solidFill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2592" y="119130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9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Нижнебыковскогоо</a:t>
            </a: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сельского поселения</a:t>
            </a: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680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олилиния 34"/>
          <p:cNvSpPr/>
          <p:nvPr/>
        </p:nvSpPr>
        <p:spPr>
          <a:xfrm>
            <a:off x="2102370" y="1533414"/>
            <a:ext cx="4267069" cy="663551"/>
          </a:xfrm>
          <a:custGeom>
            <a:avLst/>
            <a:gdLst>
              <a:gd name="connsiteX0" fmla="*/ 0 w 6650038"/>
              <a:gd name="connsiteY0" fmla="*/ 42862 h 1128712"/>
              <a:gd name="connsiteX1" fmla="*/ 809625 w 6650038"/>
              <a:gd name="connsiteY1" fmla="*/ 71437 h 1128712"/>
              <a:gd name="connsiteX2" fmla="*/ 2524125 w 6650038"/>
              <a:gd name="connsiteY2" fmla="*/ 471487 h 1128712"/>
              <a:gd name="connsiteX3" fmla="*/ 5981700 w 6650038"/>
              <a:gd name="connsiteY3" fmla="*/ 1023937 h 1128712"/>
              <a:gd name="connsiteX4" fmla="*/ 6534150 w 6650038"/>
              <a:gd name="connsiteY4" fmla="*/ 1100137 h 1128712"/>
              <a:gd name="connsiteX0" fmla="*/ 0 w 6549116"/>
              <a:gd name="connsiteY0" fmla="*/ 932 h 1518031"/>
              <a:gd name="connsiteX1" fmla="*/ 791859 w 6549116"/>
              <a:gd name="connsiteY1" fmla="*/ 479431 h 1518031"/>
              <a:gd name="connsiteX2" fmla="*/ 2506359 w 6549116"/>
              <a:gd name="connsiteY2" fmla="*/ 879481 h 1518031"/>
              <a:gd name="connsiteX3" fmla="*/ 5963934 w 6549116"/>
              <a:gd name="connsiteY3" fmla="*/ 1431931 h 1518031"/>
              <a:gd name="connsiteX4" fmla="*/ 6516384 w 6549116"/>
              <a:gd name="connsiteY4" fmla="*/ 1508131 h 1518031"/>
              <a:gd name="connsiteX0" fmla="*/ 0 w 6549118"/>
              <a:gd name="connsiteY0" fmla="*/ 700 h 1517799"/>
              <a:gd name="connsiteX1" fmla="*/ 1182716 w 6549118"/>
              <a:gd name="connsiteY1" fmla="*/ 601906 h 1517799"/>
              <a:gd name="connsiteX2" fmla="*/ 2506359 w 6549118"/>
              <a:gd name="connsiteY2" fmla="*/ 879249 h 1517799"/>
              <a:gd name="connsiteX3" fmla="*/ 5963934 w 6549118"/>
              <a:gd name="connsiteY3" fmla="*/ 1431699 h 1517799"/>
              <a:gd name="connsiteX4" fmla="*/ 6516384 w 6549118"/>
              <a:gd name="connsiteY4" fmla="*/ 1507899 h 1517799"/>
              <a:gd name="connsiteX0" fmla="*/ 0 w 6549116"/>
              <a:gd name="connsiteY0" fmla="*/ 550 h 1681257"/>
              <a:gd name="connsiteX1" fmla="*/ 1182716 w 6549116"/>
              <a:gd name="connsiteY1" fmla="*/ 765364 h 1681257"/>
              <a:gd name="connsiteX2" fmla="*/ 2506359 w 6549116"/>
              <a:gd name="connsiteY2" fmla="*/ 1042707 h 1681257"/>
              <a:gd name="connsiteX3" fmla="*/ 5963934 w 6549116"/>
              <a:gd name="connsiteY3" fmla="*/ 1595157 h 1681257"/>
              <a:gd name="connsiteX4" fmla="*/ 6516384 w 6549116"/>
              <a:gd name="connsiteY4" fmla="*/ 1671357 h 1681257"/>
              <a:gd name="connsiteX0" fmla="*/ 0 w 6549118"/>
              <a:gd name="connsiteY0" fmla="*/ 0 h 1680707"/>
              <a:gd name="connsiteX1" fmla="*/ 1182716 w 6549118"/>
              <a:gd name="connsiteY1" fmla="*/ 764814 h 1680707"/>
              <a:gd name="connsiteX2" fmla="*/ 2506359 w 6549118"/>
              <a:gd name="connsiteY2" fmla="*/ 1042157 h 1680707"/>
              <a:gd name="connsiteX3" fmla="*/ 5963934 w 6549118"/>
              <a:gd name="connsiteY3" fmla="*/ 1594607 h 1680707"/>
              <a:gd name="connsiteX4" fmla="*/ 6516384 w 6549118"/>
              <a:gd name="connsiteY4" fmla="*/ 1670807 h 1680707"/>
              <a:gd name="connsiteX0" fmla="*/ 0 w 6549116"/>
              <a:gd name="connsiteY0" fmla="*/ 0 h 1680707"/>
              <a:gd name="connsiteX1" fmla="*/ 1182716 w 6549116"/>
              <a:gd name="connsiteY1" fmla="*/ 764814 h 1680707"/>
              <a:gd name="connsiteX2" fmla="*/ 2762799 w 6549116"/>
              <a:gd name="connsiteY2" fmla="*/ 1123963 h 1680707"/>
              <a:gd name="connsiteX3" fmla="*/ 5963934 w 6549116"/>
              <a:gd name="connsiteY3" fmla="*/ 1594607 h 1680707"/>
              <a:gd name="connsiteX4" fmla="*/ 6516384 w 6549116"/>
              <a:gd name="connsiteY4" fmla="*/ 1670807 h 1680707"/>
              <a:gd name="connsiteX0" fmla="*/ 0 w 6549118"/>
              <a:gd name="connsiteY0" fmla="*/ 0 h 1963114"/>
              <a:gd name="connsiteX1" fmla="*/ 1182716 w 6549118"/>
              <a:gd name="connsiteY1" fmla="*/ 764814 h 1963114"/>
              <a:gd name="connsiteX2" fmla="*/ 2973984 w 6549118"/>
              <a:gd name="connsiteY2" fmla="*/ 1942003 h 1963114"/>
              <a:gd name="connsiteX3" fmla="*/ 5963934 w 6549118"/>
              <a:gd name="connsiteY3" fmla="*/ 1594607 h 1963114"/>
              <a:gd name="connsiteX4" fmla="*/ 6516384 w 6549118"/>
              <a:gd name="connsiteY4" fmla="*/ 1670807 h 1963114"/>
              <a:gd name="connsiteX0" fmla="*/ 0 w 6549116"/>
              <a:gd name="connsiteY0" fmla="*/ 0 h 1955071"/>
              <a:gd name="connsiteX1" fmla="*/ 1152547 w 6549116"/>
              <a:gd name="connsiteY1" fmla="*/ 969325 h 1955071"/>
              <a:gd name="connsiteX2" fmla="*/ 2973984 w 6549116"/>
              <a:gd name="connsiteY2" fmla="*/ 1942003 h 1955071"/>
              <a:gd name="connsiteX3" fmla="*/ 5963934 w 6549116"/>
              <a:gd name="connsiteY3" fmla="*/ 1594607 h 1955071"/>
              <a:gd name="connsiteX4" fmla="*/ 6516384 w 6549116"/>
              <a:gd name="connsiteY4" fmla="*/ 1670807 h 1955071"/>
              <a:gd name="connsiteX0" fmla="*/ 0 w 6525915"/>
              <a:gd name="connsiteY0" fmla="*/ 127275 h 2095057"/>
              <a:gd name="connsiteX1" fmla="*/ 1152547 w 6525915"/>
              <a:gd name="connsiteY1" fmla="*/ 1096600 h 2095057"/>
              <a:gd name="connsiteX2" fmla="*/ 2973984 w 6525915"/>
              <a:gd name="connsiteY2" fmla="*/ 2069278 h 2095057"/>
              <a:gd name="connsiteX3" fmla="*/ 5707494 w 6525915"/>
              <a:gd name="connsiteY3" fmla="*/ 3998 h 2095057"/>
              <a:gd name="connsiteX4" fmla="*/ 6516384 w 6525915"/>
              <a:gd name="connsiteY4" fmla="*/ 1798082 h 2095057"/>
              <a:gd name="connsiteX0" fmla="*/ 0 w 6777789"/>
              <a:gd name="connsiteY0" fmla="*/ 865122 h 2832904"/>
              <a:gd name="connsiteX1" fmla="*/ 1152547 w 6777789"/>
              <a:gd name="connsiteY1" fmla="*/ 1834447 h 2832904"/>
              <a:gd name="connsiteX2" fmla="*/ 2973984 w 6777789"/>
              <a:gd name="connsiteY2" fmla="*/ 2807125 h 2832904"/>
              <a:gd name="connsiteX3" fmla="*/ 5707494 w 6777789"/>
              <a:gd name="connsiteY3" fmla="*/ 741845 h 2832904"/>
              <a:gd name="connsiteX4" fmla="*/ 6772824 w 6777789"/>
              <a:gd name="connsiteY4" fmla="*/ 0 h 2832904"/>
              <a:gd name="connsiteX0" fmla="*/ 0 w 6773603"/>
              <a:gd name="connsiteY0" fmla="*/ 865122 h 2865604"/>
              <a:gd name="connsiteX1" fmla="*/ 1152547 w 6773603"/>
              <a:gd name="connsiteY1" fmla="*/ 1834447 h 2865604"/>
              <a:gd name="connsiteX2" fmla="*/ 2973984 w 6773603"/>
              <a:gd name="connsiteY2" fmla="*/ 2807125 h 2865604"/>
              <a:gd name="connsiteX3" fmla="*/ 2977163 w 6773603"/>
              <a:gd name="connsiteY3" fmla="*/ 2827850 h 2865604"/>
              <a:gd name="connsiteX4" fmla="*/ 6772824 w 6773603"/>
              <a:gd name="connsiteY4" fmla="*/ 0 h 2865604"/>
              <a:gd name="connsiteX0" fmla="*/ 0 w 6772824"/>
              <a:gd name="connsiteY0" fmla="*/ 865122 h 2866686"/>
              <a:gd name="connsiteX1" fmla="*/ 1152547 w 6772824"/>
              <a:gd name="connsiteY1" fmla="*/ 1834447 h 2866686"/>
              <a:gd name="connsiteX2" fmla="*/ 2973984 w 6772824"/>
              <a:gd name="connsiteY2" fmla="*/ 2807125 h 2866686"/>
              <a:gd name="connsiteX3" fmla="*/ 6772824 w 6772824"/>
              <a:gd name="connsiteY3" fmla="*/ 0 h 2866686"/>
              <a:gd name="connsiteX0" fmla="*/ 0 w 6772824"/>
              <a:gd name="connsiteY0" fmla="*/ 865122 h 2815864"/>
              <a:gd name="connsiteX1" fmla="*/ 2973984 w 6772824"/>
              <a:gd name="connsiteY1" fmla="*/ 2807125 h 2815864"/>
              <a:gd name="connsiteX2" fmla="*/ 6772824 w 6772824"/>
              <a:gd name="connsiteY2" fmla="*/ 0 h 2815864"/>
              <a:gd name="connsiteX0" fmla="*/ 0 w 6757739"/>
              <a:gd name="connsiteY0" fmla="*/ 1601359 h 2849406"/>
              <a:gd name="connsiteX1" fmla="*/ 2958899 w 6757739"/>
              <a:gd name="connsiteY1" fmla="*/ 2807125 h 2849406"/>
              <a:gd name="connsiteX2" fmla="*/ 6757739 w 6757739"/>
              <a:gd name="connsiteY2" fmla="*/ 0 h 28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57739" h="2849406">
                <a:moveTo>
                  <a:pt x="0" y="1601359"/>
                </a:moveTo>
                <a:cubicBezTo>
                  <a:pt x="619580" y="2005943"/>
                  <a:pt x="1832609" y="3074018"/>
                  <a:pt x="2958899" y="2807125"/>
                </a:cubicBezTo>
                <a:cubicBezTo>
                  <a:pt x="4085189" y="2540232"/>
                  <a:pt x="5966314" y="584818"/>
                  <a:pt x="6757739" y="0"/>
                </a:cubicBez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56"/>
            <a:ext cx="8858280" cy="500066"/>
          </a:xfrm>
        </p:spPr>
        <p:txBody>
          <a:bodyPr>
            <a:noAutofit/>
          </a:bodyPr>
          <a:lstStyle/>
          <a:p>
            <a:pPr algn="ctr"/>
            <a:r>
              <a:rPr lang="ru-RU" sz="25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Динамика доходов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бюджета Нижнебыковского сельского поселения</a:t>
            </a:r>
            <a:endParaRPr lang="ru-RU" sz="2500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0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7720428"/>
              </p:ext>
            </p:extLst>
          </p:nvPr>
        </p:nvGraphicFramePr>
        <p:xfrm>
          <a:off x="0" y="2204864"/>
          <a:ext cx="9043988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430478" y="2170216"/>
            <a:ext cx="15478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30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3500430" y="3000372"/>
            <a:ext cx="1296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3845,7</a:t>
            </a:r>
            <a:endParaRPr lang="ru-RU" b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1795454" y="4293096"/>
            <a:ext cx="1223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10241,6</a:t>
            </a:r>
          </a:p>
        </p:txBody>
      </p:sp>
      <p:sp>
        <p:nvSpPr>
          <p:cNvPr id="331801" name="Oval 25"/>
          <p:cNvSpPr>
            <a:spLocks noChangeArrowheads="1"/>
          </p:cNvSpPr>
          <p:nvPr/>
        </p:nvSpPr>
        <p:spPr bwMode="auto">
          <a:xfrm>
            <a:off x="2047602" y="1863304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1802" name="Oval 26"/>
          <p:cNvSpPr>
            <a:spLocks noChangeArrowheads="1"/>
          </p:cNvSpPr>
          <p:nvPr/>
        </p:nvSpPr>
        <p:spPr bwMode="auto">
          <a:xfrm>
            <a:off x="3923928" y="215247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1805" name="Text Box 29"/>
          <p:cNvSpPr txBox="1">
            <a:spLocks noChangeArrowheads="1"/>
          </p:cNvSpPr>
          <p:nvPr/>
        </p:nvSpPr>
        <p:spPr bwMode="auto">
          <a:xfrm>
            <a:off x="1800647" y="1603276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31806" name="Text Box 30"/>
          <p:cNvSpPr txBox="1">
            <a:spLocks noChangeArrowheads="1"/>
          </p:cNvSpPr>
          <p:nvPr/>
        </p:nvSpPr>
        <p:spPr bwMode="auto">
          <a:xfrm>
            <a:off x="5711328" y="1818863"/>
            <a:ext cx="1451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Инфляция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31807" name="Text Box 31"/>
          <p:cNvSpPr txBox="1">
            <a:spLocks noChangeArrowheads="1"/>
          </p:cNvSpPr>
          <p:nvPr/>
        </p:nvSpPr>
        <p:spPr bwMode="auto">
          <a:xfrm>
            <a:off x="3711397" y="1887873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</a:t>
            </a:r>
            <a:endParaRPr lang="ru-RU" sz="1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41706" y="119130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Нижнебыковского сельского поселения</a:t>
            </a: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5000628" y="2857496"/>
            <a:ext cx="11522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5212,5</a:t>
            </a:r>
            <a:endParaRPr lang="ru-RU" b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6340773" y="149011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152862" y="120794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</a:t>
            </a:r>
            <a:endParaRPr lang="ru-RU" sz="1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683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533"/>
            <a:ext cx="9036496" cy="1066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Безвозмездные поступления из областного и районного бюджетов</a:t>
            </a:r>
          </a:p>
        </p:txBody>
      </p:sp>
      <p:sp>
        <p:nvSpPr>
          <p:cNvPr id="14399" name="Text Box 116"/>
          <p:cNvSpPr txBox="1">
            <a:spLocks noChangeArrowheads="1"/>
          </p:cNvSpPr>
          <p:nvPr/>
        </p:nvSpPr>
        <p:spPr bwMode="auto">
          <a:xfrm>
            <a:off x="827584" y="2060848"/>
            <a:ext cx="1656184" cy="33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45" tIns="44173" rIns="88345" bIns="44173">
            <a:spAutoFit/>
          </a:bodyPr>
          <a:lstStyle/>
          <a:p>
            <a:pPr defTabSz="884238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  <a:endParaRPr lang="ru-RU" sz="1600" b="1" dirty="0">
              <a:solidFill>
                <a:prstClr val="black"/>
              </a:solidFill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1706" y="119130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Нижнебыковского сельского поселения</a:t>
            </a: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656652"/>
              </p:ext>
            </p:extLst>
          </p:nvPr>
        </p:nvGraphicFramePr>
        <p:xfrm>
          <a:off x="179512" y="2249488"/>
          <a:ext cx="806489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856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расходов бюджета Нижнебыковского сельского поселения в 2011-2013 годах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187330"/>
              </p:ext>
            </p:extLst>
          </p:nvPr>
        </p:nvGraphicFramePr>
        <p:xfrm>
          <a:off x="0" y="1268760"/>
          <a:ext cx="9144000" cy="530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52592" y="119130"/>
            <a:ext cx="2843213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Нижнебыковского сельского поселения</a:t>
            </a:r>
          </a:p>
          <a:p>
            <a:pPr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852670" y="2180272"/>
            <a:ext cx="1008112" cy="1458100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752592" y="3501008"/>
            <a:ext cx="1051656" cy="391090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3150805">
            <a:off x="3303237" y="2555383"/>
            <a:ext cx="112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37,5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%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575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7067208"/>
              </p:ext>
            </p:extLst>
          </p:nvPr>
        </p:nvGraphicFramePr>
        <p:xfrm>
          <a:off x="446336" y="1535584"/>
          <a:ext cx="8096250" cy="486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Расходы бюджета Нижнебыковского сельского поселения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реализацию долгосрочных районных целевых программ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5547" y="117531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Нижнебыковского сельского поселения</a:t>
            </a: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3568" y="1700808"/>
            <a:ext cx="1547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9D096-54BB-47B4-BC44-E02B886345B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51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363272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Нижнебыковского сельского поселения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584840"/>
              </p:ext>
            </p:extLst>
          </p:nvPr>
        </p:nvGraphicFramePr>
        <p:xfrm>
          <a:off x="179512" y="1916832"/>
          <a:ext cx="66247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41706" y="11913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Администрация Нижнебыковского сельского поселения</a:t>
            </a: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0113" y="3356992"/>
            <a:ext cx="3459432" cy="2745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Среднемесячная заработная плата работников муниципальных учреждений культуры составила           12173 руб.                            (согласно Указов             Президента РФ)</a:t>
            </a:r>
          </a:p>
        </p:txBody>
      </p:sp>
      <p:pic>
        <p:nvPicPr>
          <p:cNvPr id="2" name="Picture 2" descr="F:\Новая папка\DSCN38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57335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846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217</Words>
  <Application>Microsoft Office PowerPoint</Application>
  <PresentationFormat>Экран (4:3)</PresentationFormat>
  <Paragraphs>81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Тема Office</vt:lpstr>
      <vt:lpstr>1_Городская</vt:lpstr>
      <vt:lpstr>2_Городская</vt:lpstr>
      <vt:lpstr>4_Городская</vt:lpstr>
      <vt:lpstr>5_Городская</vt:lpstr>
      <vt:lpstr>9_Городская</vt:lpstr>
      <vt:lpstr>12_Городская</vt:lpstr>
      <vt:lpstr>Открытая</vt:lpstr>
      <vt:lpstr>Администрация Нижнебыковского сельского поселения  </vt:lpstr>
      <vt:lpstr>Данные по бюджету Нижнебыковского  сельского поселения </vt:lpstr>
      <vt:lpstr>Динамика доходов бюджета Нижнебыковского сельского поселения</vt:lpstr>
      <vt:lpstr>Безвозмездные поступления из областного и районного бюджетов</vt:lpstr>
      <vt:lpstr>Динамика расходов бюджета Нижнебыковского сельского поселения в 2011-2013 годах</vt:lpstr>
      <vt:lpstr>Расходы бюджета Нижнебыковского сельского поселения на реализацию долгосрочных районных целевых программ</vt:lpstr>
      <vt:lpstr>Динамика расходов бюджета  Нижнебыковского сельского поселения на культуру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Верхнедонского района</dc:title>
  <dc:creator>Александр Никонов</dc:creator>
  <cp:lastModifiedBy>User</cp:lastModifiedBy>
  <cp:revision>251</cp:revision>
  <cp:lastPrinted>2014-04-02T12:14:53Z</cp:lastPrinted>
  <dcterms:created xsi:type="dcterms:W3CDTF">2013-05-13T09:45:35Z</dcterms:created>
  <dcterms:modified xsi:type="dcterms:W3CDTF">2014-05-07T11:15:31Z</dcterms:modified>
</cp:coreProperties>
</file>